
<file path=[Content_Types].xml><?xml version="1.0" encoding="utf-8"?>
<Types xmlns="http://schemas.openxmlformats.org/package/2006/content-types">
  <Default Extension="png" ContentType="image/png"/>
  <Default Extension="bin" ContentType="application/vnd.ms-office.activeX"/>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 id="2147483780" r:id="rId7"/>
    <p:sldMasterId id="2147483792" r:id="rId8"/>
    <p:sldMasterId id="2147483804" r:id="rId9"/>
    <p:sldMasterId id="2147483816" r:id="rId10"/>
    <p:sldMasterId id="2147483828" r:id="rId11"/>
    <p:sldMasterId id="2147483840" r:id="rId12"/>
    <p:sldMasterId id="2147483852" r:id="rId13"/>
    <p:sldMasterId id="2147483864" r:id="rId14"/>
    <p:sldMasterId id="2147483876" r:id="rId15"/>
    <p:sldMasterId id="2147483900" r:id="rId16"/>
    <p:sldMasterId id="2147483912" r:id="rId17"/>
    <p:sldMasterId id="2147483924" r:id="rId18"/>
    <p:sldMasterId id="2147483936" r:id="rId19"/>
    <p:sldMasterId id="2147483948" r:id="rId20"/>
    <p:sldMasterId id="2147483960" r:id="rId21"/>
  </p:sldMasterIdLst>
  <p:notesMasterIdLst>
    <p:notesMasterId r:id="rId44"/>
  </p:notesMasterIdLst>
  <p:sldIdLst>
    <p:sldId id="291" r:id="rId22"/>
    <p:sldId id="290" r:id="rId23"/>
    <p:sldId id="274" r:id="rId24"/>
    <p:sldId id="273" r:id="rId25"/>
    <p:sldId id="272" r:id="rId26"/>
    <p:sldId id="271" r:id="rId27"/>
    <p:sldId id="270" r:id="rId28"/>
    <p:sldId id="269" r:id="rId29"/>
    <p:sldId id="268" r:id="rId30"/>
    <p:sldId id="267" r:id="rId31"/>
    <p:sldId id="286" r:id="rId32"/>
    <p:sldId id="288" r:id="rId33"/>
    <p:sldId id="266" r:id="rId34"/>
    <p:sldId id="265" r:id="rId35"/>
    <p:sldId id="264" r:id="rId36"/>
    <p:sldId id="263" r:id="rId37"/>
    <p:sldId id="262" r:id="rId38"/>
    <p:sldId id="281" r:id="rId39"/>
    <p:sldId id="283" r:id="rId40"/>
    <p:sldId id="294" r:id="rId41"/>
    <p:sldId id="293" r:id="rId42"/>
    <p:sldId id="2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0.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6BF52A52-394A-11D3-B153-00C04F79FAA6}"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3AD03-E967-42ED-B31F-BB23F5A96B5D}" type="datetimeFigureOut">
              <a:rPr lang="en-US" smtClean="0"/>
              <a:t>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D3286-A996-4B9B-91B5-1E994F6E83F6}" type="slidenum">
              <a:rPr lang="en-US" smtClean="0"/>
              <a:t>‹#›</a:t>
            </a:fld>
            <a:endParaRPr lang="en-US"/>
          </a:p>
        </p:txBody>
      </p:sp>
    </p:spTree>
    <p:extLst>
      <p:ext uri="{BB962C8B-B14F-4D97-AF65-F5344CB8AC3E}">
        <p14:creationId xmlns:p14="http://schemas.microsoft.com/office/powerpoint/2010/main" val="380845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98E84-D3E4-46C3-83C9-A9914852B22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0742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94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2113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33171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298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5943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386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4559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70658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99143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90111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0813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94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565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99552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03943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28089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8175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4423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7043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00595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79869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6898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63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701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749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2650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35811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8465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12908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3479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08236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9366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28124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552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501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49546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32371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63650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7397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53762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2792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10939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1512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2937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70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2374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37531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33323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7283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8709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3667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162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9396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95708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863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49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83470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7834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9942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96318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38548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81310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C6B0B9-0D22-42CD-A854-1B56D9AA8C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70475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308D00-6F96-4E7C-B592-697BDC8AAB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06242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88494D-D4E1-4346-9550-254D411E28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96569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65B000A-00EE-458B-B099-205FADD4FA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67530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FBDF571-7512-46C7-A835-C62D966256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929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43300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5D158FC-B189-49D2-AD92-1858AD484D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78327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4404DF-0B47-4E76-818C-21E331BE4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9308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D98F65-A532-4ECC-8F52-8BB86D2EB5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30401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12E9C1-D5F0-4749-90EB-D788BB31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4589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8002D6-AAB6-4ACD-BFC2-7876ABB42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9972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AD791D-8D2D-44BC-8FDF-7FDFFA2270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08565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C6B0B9-0D22-42CD-A854-1B56D9AA8C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07775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308D00-6F96-4E7C-B592-697BDC8AAB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46336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88494D-D4E1-4346-9550-254D411E28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07478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65B000A-00EE-458B-B099-205FADD4FA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570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244761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FBDF571-7512-46C7-A835-C62D966256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12151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5D158FC-B189-49D2-AD92-1858AD484D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99958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4404DF-0B47-4E76-818C-21E331BE4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67650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D98F65-A532-4ECC-8F52-8BB86D2EB5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30572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12E9C1-D5F0-4749-90EB-D788BB31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45914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8002D6-AAB6-4ACD-BFC2-7876ABB42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0310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AD791D-8D2D-44BC-8FDF-7FDFFA2270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65264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C6B0B9-0D22-42CD-A854-1B56D9AA8C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26746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308D00-6F96-4E7C-B592-697BDC8AAB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89218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88494D-D4E1-4346-9550-254D411E28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131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888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65B000A-00EE-458B-B099-205FADD4FA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363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FBDF571-7512-46C7-A835-C62D966256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78609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5D158FC-B189-49D2-AD92-1858AD484D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8265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4404DF-0B47-4E76-818C-21E331BE4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18404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D98F65-A532-4ECC-8F52-8BB86D2EB5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847186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12E9C1-D5F0-4749-90EB-D788BB31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01278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8002D6-AAB6-4ACD-BFC2-7876ABB42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17785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AD791D-8D2D-44BC-8FDF-7FDFFA2270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92099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780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558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1222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4675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795184"/>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095286"/>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33681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48299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998373"/>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2160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30043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436544"/>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95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070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8725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43073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191512"/>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20104"/>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6013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196585"/>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124893"/>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108795"/>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092"/>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53510"/>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4596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29668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18205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423798"/>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670269"/>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95173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30940"/>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142949"/>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25148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447905"/>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80052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295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10500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92039"/>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976229"/>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06828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188504"/>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28280"/>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40651"/>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167737"/>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854344"/>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519652"/>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5857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4398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472633"/>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709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522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522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990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5649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3611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189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460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7157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185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301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756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141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995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116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453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3499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366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6456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042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36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663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1012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035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4703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040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691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076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2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660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8622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718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4359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77584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2761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5451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7266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5735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9826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31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7248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061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427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431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0066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4867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617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2382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83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1856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3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052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0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7666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106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0693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852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13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2115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819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26110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80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285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8700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4710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47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5379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397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4906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76226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2774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25782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6216F-FB27-43C3-A39D-8741B1F152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561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64968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66AF3-70E1-480F-A92C-36D8DAD17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2269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5F7F3-AB6E-4FAA-984A-64FB4E73E9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214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A8F4-D46C-43F9-A0D0-DA2D684BE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3335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A2F41B-5237-44B2-8486-C1843AA32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225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27C1CF-5E6C-4C7A-8974-5CDDA8FFF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2377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BEDBFE-D0AA-4C24-8509-64798F6482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81822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BE69-72B3-4C13-98D3-C2B6449D0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5409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99293-B565-44BE-A6C0-E72D7F7E9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4746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5F461-DDBA-4D02-8490-4739FB48D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4753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971C8-03BE-4FB0-B54B-D6E75201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07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629321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451593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0397281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6084324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5402919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50409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ED23DE7-81DE-4BF5-9E85-9AE01CBB0E80}"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801277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ED23DE7-81DE-4BF5-9E85-9AE01CBB0E80}"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902191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ED23DE7-81DE-4BF5-9E85-9AE01CBB0E80}"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106619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00001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3545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081663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1288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EC817-2889-4274-8F4A-F38F8FCE8ADD}" type="datetimeFigureOut">
              <a:rPr lang="en-US" smtClean="0">
                <a:solidFill>
                  <a:prstClr val="black">
                    <a:tint val="75000"/>
                  </a:prstClr>
                </a:solidFill>
              </a:rPr>
              <a:pPr/>
              <a:t>2/20/2021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66630-2981-4553-8FA8-CDF35F8DF0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1240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377158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447559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3606797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24579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92950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854005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67924D-2D78-406B-A00B-CB69D8A7CC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16639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9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6.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178.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11.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228600"/>
            <a:ext cx="3733800" cy="660400"/>
          </a:xfrm>
          <a:prstGeom prst="rect">
            <a:avLst/>
          </a:prstGeo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1600" dirty="0">
                <a:solidFill>
                  <a:srgbClr val="FF0000"/>
                </a:solidFill>
                <a:latin typeface=".VnBlackH" pitchFamily="34" charset="0"/>
              </a:rPr>
              <a:t/>
            </a:r>
            <a:br>
              <a:rPr lang="en-US" sz="1600" dirty="0">
                <a:solidFill>
                  <a:srgbClr val="FF0000"/>
                </a:solidFill>
                <a:latin typeface=".VnBlackH" pitchFamily="34" charset="0"/>
              </a:rPr>
            </a:br>
            <a:r>
              <a:rPr lang="en-US" sz="1600" dirty="0" smtClean="0">
                <a:solidFill>
                  <a:srgbClr val="FF0000"/>
                </a:solidFill>
                <a:latin typeface="Times New Roman" pitchFamily="18" charset="0"/>
                <a:cs typeface="Times New Roman" pitchFamily="18" charset="0"/>
              </a:rPr>
              <a:t>PHÒNG GD VÀ ĐT QUẬN TÂN BÌNH</a:t>
            </a:r>
          </a:p>
          <a:p>
            <a:pPr algn="ctr" fontAlgn="base">
              <a:spcBef>
                <a:spcPct val="0"/>
              </a:spcBef>
              <a:spcAft>
                <a:spcPct val="0"/>
              </a:spcAft>
            </a:pPr>
            <a:r>
              <a:rPr lang="en-US" sz="1600" dirty="0" smtClean="0">
                <a:solidFill>
                  <a:srgbClr val="FF0000"/>
                </a:solidFill>
                <a:latin typeface="Times New Roman" pitchFamily="18" charset="0"/>
                <a:cs typeface="Times New Roman" pitchFamily="18" charset="0"/>
              </a:rPr>
              <a:t>TRƯỜNG TIỂU HỌC YÊN THẾ</a:t>
            </a:r>
            <a:endParaRPr lang="en-US" sz="1600" dirty="0">
              <a:solidFill>
                <a:srgbClr val="FF0000"/>
              </a:solidFill>
              <a:latin typeface=".VnBlackH" pitchFamily="34" charset="0"/>
            </a:endParaRPr>
          </a:p>
        </p:txBody>
      </p:sp>
      <p:pic>
        <p:nvPicPr>
          <p:cNvPr id="3077"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495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p:cNvSpPr txBox="1">
            <a:spLocks noChangeArrowheads="1"/>
          </p:cNvSpPr>
          <p:nvPr/>
        </p:nvSpPr>
        <p:spPr bwMode="auto">
          <a:xfrm>
            <a:off x="1066800" y="2931061"/>
            <a:ext cx="7620000" cy="1323439"/>
          </a:xfrm>
          <a:prstGeom prst="rect">
            <a:avLst/>
          </a:prstGeom>
          <a:solidFill>
            <a:srgbClr val="FFFF00">
              <a:alpha val="72940"/>
            </a:srgbClr>
          </a:solidFill>
          <a:ln w="76200">
            <a:pattFill prst="sphere">
              <a:fgClr>
                <a:srgbClr val="FFCCFF"/>
              </a:fgClr>
              <a:bgClr>
                <a:srgbClr val="FF0000"/>
              </a:bgClr>
            </a:patt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4000" dirty="0" err="1" smtClean="0">
                <a:solidFill>
                  <a:srgbClr val="FF0000"/>
                </a:solidFill>
                <a:latin typeface="Times New Roman" pitchFamily="18" charset="0"/>
                <a:cs typeface="Times New Roman" pitchFamily="18" charset="0"/>
              </a:rPr>
              <a:t>Nhiệt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liệt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chào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mừng</a:t>
            </a:r>
            <a:endParaRPr lang="en-US" sz="4000" dirty="0" smtClean="0">
              <a:solidFill>
                <a:srgbClr val="FF0000"/>
              </a:solidFill>
              <a:latin typeface="Times New Roman" pitchFamily="18" charset="0"/>
              <a:cs typeface="Times New Roman" pitchFamily="18" charset="0"/>
            </a:endParaRPr>
          </a:p>
          <a:p>
            <a:pPr algn="ctr" fontAlgn="base">
              <a:spcBef>
                <a:spcPct val="0"/>
              </a:spcBef>
              <a:spcAft>
                <a:spcPct val="0"/>
              </a:spcAft>
            </a:pP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các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em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học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sinh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lớp</a:t>
            </a:r>
            <a:r>
              <a:rPr lang="en-US" sz="4000" dirty="0" smtClean="0">
                <a:solidFill>
                  <a:srgbClr val="FF0000"/>
                </a:solidFill>
                <a:latin typeface="Times New Roman" pitchFamily="18" charset="0"/>
                <a:cs typeface="Times New Roman" pitchFamily="18" charset="0"/>
              </a:rPr>
              <a:t> 4</a:t>
            </a:r>
            <a:endParaRPr lang="en-US" sz="4000" dirty="0">
              <a:solidFill>
                <a:srgbClr val="FF0000"/>
              </a:solidFill>
              <a:latin typeface="Times New Roman" pitchFamily="18" charset="0"/>
              <a:cs typeface="Times New Roman" pitchFamily="18" charset="0"/>
            </a:endParaRPr>
          </a:p>
        </p:txBody>
      </p:sp>
      <p:pic>
        <p:nvPicPr>
          <p:cNvPr id="3079"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9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86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72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495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3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86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Ảnh 15" descr="400839.t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Subtitle 2"/>
          <p:cNvSpPr txBox="1">
            <a:spLocks/>
          </p:cNvSpPr>
          <p:nvPr/>
        </p:nvSpPr>
        <p:spPr bwMode="auto">
          <a:xfrm>
            <a:off x="1549400" y="5956300"/>
            <a:ext cx="6375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a:lstStyle>
            <a:lvl1pPr marL="265113" indent="-26511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ts val="250"/>
              </a:spcBef>
              <a:spcAft>
                <a:spcPct val="0"/>
              </a:spcAft>
              <a:buClr>
                <a:srgbClr val="BBE0E3"/>
              </a:buClr>
              <a:buSzPct val="80000"/>
              <a:buFont typeface="Wingdings 2" pitchFamily="18" charset="2"/>
              <a:buChar char=""/>
            </a:pPr>
            <a:r>
              <a:rPr lang="en-US" sz="2400" dirty="0" err="1" smtClean="0">
                <a:solidFill>
                  <a:srgbClr val="009999"/>
                </a:solidFill>
                <a:latin typeface="Times New Roman" pitchFamily="18" charset="0"/>
                <a:cs typeface="Times New Roman" pitchFamily="18" charset="0"/>
              </a:rPr>
              <a:t>Giáo</a:t>
            </a:r>
            <a:r>
              <a:rPr lang="en-US" sz="2400" dirty="0" smtClean="0">
                <a:solidFill>
                  <a:srgbClr val="009999"/>
                </a:solidFill>
                <a:latin typeface="Times New Roman" pitchFamily="18" charset="0"/>
                <a:cs typeface="Times New Roman" pitchFamily="18" charset="0"/>
              </a:rPr>
              <a:t> </a:t>
            </a:r>
            <a:r>
              <a:rPr lang="en-US" sz="2400" dirty="0" err="1" smtClean="0">
                <a:solidFill>
                  <a:srgbClr val="009999"/>
                </a:solidFill>
                <a:latin typeface="Times New Roman" pitchFamily="18" charset="0"/>
                <a:cs typeface="Times New Roman" pitchFamily="18" charset="0"/>
              </a:rPr>
              <a:t>viên</a:t>
            </a:r>
            <a:r>
              <a:rPr lang="en-US" sz="2400" dirty="0" smtClean="0">
                <a:solidFill>
                  <a:srgbClr val="009999"/>
                </a:solidFill>
                <a:latin typeface="Times New Roman" pitchFamily="18" charset="0"/>
                <a:cs typeface="Times New Roman" pitchFamily="18" charset="0"/>
              </a:rPr>
              <a:t>: </a:t>
            </a:r>
            <a:r>
              <a:rPr lang="en-US" sz="2400" dirty="0" err="1" smtClean="0">
                <a:solidFill>
                  <a:srgbClr val="009999"/>
                </a:solidFill>
                <a:latin typeface="Times New Roman" pitchFamily="18" charset="0"/>
                <a:cs typeface="Times New Roman" pitchFamily="18" charset="0"/>
              </a:rPr>
              <a:t>Nguyễn</a:t>
            </a:r>
            <a:r>
              <a:rPr lang="en-US" sz="2400" dirty="0" smtClean="0">
                <a:solidFill>
                  <a:srgbClr val="009999"/>
                </a:solidFill>
                <a:latin typeface="Times New Roman" pitchFamily="18" charset="0"/>
                <a:cs typeface="Times New Roman" pitchFamily="18" charset="0"/>
              </a:rPr>
              <a:t> </a:t>
            </a:r>
            <a:r>
              <a:rPr lang="en-US" sz="2400" dirty="0" err="1" smtClean="0">
                <a:solidFill>
                  <a:srgbClr val="009999"/>
                </a:solidFill>
                <a:latin typeface="Times New Roman" pitchFamily="18" charset="0"/>
                <a:cs typeface="Times New Roman" pitchFamily="18" charset="0"/>
              </a:rPr>
              <a:t>Thị</a:t>
            </a:r>
            <a:r>
              <a:rPr lang="en-US" sz="2400" dirty="0" smtClean="0">
                <a:solidFill>
                  <a:srgbClr val="009999"/>
                </a:solidFill>
                <a:latin typeface="Times New Roman" pitchFamily="18" charset="0"/>
                <a:cs typeface="Times New Roman" pitchFamily="18" charset="0"/>
              </a:rPr>
              <a:t> </a:t>
            </a:r>
            <a:r>
              <a:rPr lang="en-US" sz="2400" dirty="0" err="1" smtClean="0">
                <a:solidFill>
                  <a:srgbClr val="009999"/>
                </a:solidFill>
                <a:latin typeface="Times New Roman" pitchFamily="18" charset="0"/>
                <a:cs typeface="Times New Roman" pitchFamily="18" charset="0"/>
              </a:rPr>
              <a:t>Ánh</a:t>
            </a:r>
            <a:r>
              <a:rPr lang="en-US" sz="2400" dirty="0" smtClean="0">
                <a:solidFill>
                  <a:srgbClr val="009999"/>
                </a:solidFill>
                <a:latin typeface="Times New Roman" pitchFamily="18" charset="0"/>
                <a:cs typeface="Times New Roman" pitchFamily="18" charset="0"/>
              </a:rPr>
              <a:t> </a:t>
            </a:r>
            <a:r>
              <a:rPr lang="en-US" sz="2400" dirty="0" err="1" smtClean="0">
                <a:solidFill>
                  <a:srgbClr val="009999"/>
                </a:solidFill>
                <a:latin typeface="Times New Roman" pitchFamily="18" charset="0"/>
                <a:cs typeface="Times New Roman" pitchFamily="18" charset="0"/>
              </a:rPr>
              <a:t>Ngọc</a:t>
            </a:r>
            <a:endParaRPr lang="en-US" sz="2400" dirty="0">
              <a:solidFill>
                <a:srgbClr val="009999"/>
              </a:solidFill>
              <a:latin typeface="Times New Roman" pitchFamily="18" charset="0"/>
              <a:cs typeface="Times New Roman" pitchFamily="18" charset="0"/>
            </a:endParaRPr>
          </a:p>
        </p:txBody>
      </p:sp>
    </p:spTree>
    <p:extLst>
      <p:ext uri="{BB962C8B-B14F-4D97-AF65-F5344CB8AC3E}">
        <p14:creationId xmlns:p14="http://schemas.microsoft.com/office/powerpoint/2010/main" val="1626272033"/>
      </p:ext>
    </p:extLst>
  </p:cSld>
  <p:clrMapOvr>
    <a:masterClrMapping/>
  </p:clrMapOvr>
  <p:transition advTm="1105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wd">
                                    <p:tmPct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anim calcmode="lin" valueType="num">
                                      <p:cBhvr>
                                        <p:cTn id="8" dur="3000" fill="hold"/>
                                        <p:tgtEl>
                                          <p:spTgt spid="17"/>
                                        </p:tgtEl>
                                        <p:attrNameLst>
                                          <p:attrName>ppt_w</p:attrName>
                                        </p:attrNameLst>
                                      </p:cBhvr>
                                      <p:tavLst>
                                        <p:tav tm="0" fmla="#ppt_w*sin(2.5*pi*$)">
                                          <p:val>
                                            <p:fltVal val="0"/>
                                          </p:val>
                                        </p:tav>
                                        <p:tav tm="100000">
                                          <p:val>
                                            <p:fltVal val="1"/>
                                          </p:val>
                                        </p:tav>
                                      </p:tavLst>
                                    </p:anim>
                                    <p:anim calcmode="lin" valueType="num">
                                      <p:cBhvr>
                                        <p:cTn id="9" dur="3000" fill="hold"/>
                                        <p:tgtEl>
                                          <p:spTgt spid="1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000"/>
                            </p:stCondLst>
                            <p:childTnLst>
                              <p:par>
                                <p:cTn id="11" presetID="26" presetClass="emph" presetSubtype="0" repeatCount="3000" fill="hold" grpId="1" nodeType="afterEffect">
                                  <p:stCondLst>
                                    <p:cond delay="0"/>
                                  </p:stCondLst>
                                  <p:iterate type="wd">
                                    <p:tmPct val="0"/>
                                  </p:iterate>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childTnLst>
                          </p:cTn>
                        </p:par>
                        <p:par>
                          <p:cTn id="14" fill="hold" nodeType="afterGroup">
                            <p:stCondLst>
                              <p:cond delay="4500"/>
                            </p:stCondLst>
                            <p:childTnLst>
                              <p:par>
                                <p:cTn id="15" presetID="0" presetClass="path" presetSubtype="0" accel="50000" decel="50000" fill="hold" grpId="2" nodeType="afterEffect">
                                  <p:stCondLst>
                                    <p:cond delay="0"/>
                                  </p:stCondLst>
                                  <p:iterate type="wd">
                                    <p:tmPct val="0"/>
                                  </p:iterate>
                                  <p:childTnLst>
                                    <p:animMotion origin="layout" path="M -0.01458 0.31713 C -0.00208 0.30625 0.01042 0.29421 0.025 0.28912 C 0.03073 0.2669 0.05069 0.26018 0.06458 0.24884 C 0.07778 0.21389 0.06007 0.2574 0.07622 0.22708 C 0.0783 0.22338 0.07882 0.21828 0.0809 0.21458 C 0.08281 0.21111 0.08594 0.20879 0.08785 0.20532 C 0.09288 0.19629 0.0967 0.18634 0.10174 0.17731 C 0.10382 0.16944 0.10868 0.15254 0.10868 0.14328 C 0.10868 0.11365 0.08872 0.0956 0.06927 0.08727 C 0.05191 0.07176 0.03142 0.07083 0.01111 0.06875 C 0.00972 0.06828 -0.02135 0.0581 -0.02378 0.05625 C -0.03212 0.04977 -0.03976 0.03217 -0.04479 0.02222 C -0.04826 0.0074 -0.0526 -0.00672 -0.05642 -0.0213 C -0.05521 -0.05232 -0.05833 -0.10023 -0.03542 -0.12084 C -0.02691 -0.13773 -0.0349 -0.12385 -0.0191 -0.14236 C -0.01076 -0.15209 -0.0099 -0.15648 -0.00295 -0.17037 C 0.00243 -0.18148 0.00885 -0.19491 0.00417 -0.20787 " pathEditMode="relative" rAng="0" ptsTypes="ffffffffffffffffA">
                                      <p:cBhvr>
                                        <p:cTn id="16" dur="7000" fill="hold"/>
                                        <p:tgtEl>
                                          <p:spTgt spid="17"/>
                                        </p:tgtEl>
                                        <p:attrNameLst>
                                          <p:attrName>ppt_x</p:attrName>
                                          <p:attrName>ppt_y</p:attrName>
                                        </p:attrNameLst>
                                      </p:cBhvr>
                                      <p:rCtr x="3976" y="-26250"/>
                                    </p:animMotion>
                                  </p:childTnLst>
                                </p:cTn>
                              </p:par>
                            </p:childTnLst>
                          </p:cTn>
                        </p:par>
                        <p:par>
                          <p:cTn id="17" fill="hold" nodeType="afterGroup">
                            <p:stCondLst>
                              <p:cond delay="11500"/>
                            </p:stCondLst>
                            <p:childTnLst>
                              <p:par>
                                <p:cTn id="18" presetID="3" presetClass="emph" presetSubtype="10" decel="50000" fill="hold" grpId="3" nodeType="afterEffect">
                                  <p:stCondLst>
                                    <p:cond delay="0"/>
                                  </p:stCondLst>
                                  <p:endCondLst>
                                    <p:cond evt="onNext" delay="0">
                                      <p:tgtEl>
                                        <p:sldTgt/>
                                      </p:tgtEl>
                                    </p:cond>
                                  </p:endCondLst>
                                  <p:iterate type="wd">
                                    <p:tmPct val="10000"/>
                                  </p:iterate>
                                  <p:childTnLst>
                                    <p:animClr clrSpc="hsl" dir="ccw">
                                      <p:cBhvr override="childStyle">
                                        <p:cTn id="19" dur="500" fill="hold"/>
                                        <p:tgtEl>
                                          <p:spTgt spid="17"/>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10243" name="Text Box 3"/>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10244" name="Text Box 4"/>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pic>
        <p:nvPicPr>
          <p:cNvPr id="10245" name="Picture 5" descr="20261881_images347000_ntc2kt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733800" cy="3276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28575" y="5295900"/>
            <a:ext cx="3962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a:solidFill>
                  <a:srgbClr val="990000"/>
                </a:solidFill>
                <a:latin typeface="Times New Roman" pitchFamily="18" charset="0"/>
              </a:rPr>
              <a:t>       </a:t>
            </a:r>
            <a:r>
              <a:rPr lang="en-US" sz="2400" b="1" i="1">
                <a:solidFill>
                  <a:srgbClr val="990000"/>
                </a:solidFill>
                <a:latin typeface="Times New Roman" pitchFamily="18" charset="0"/>
              </a:rPr>
              <a:t>Phong cảnh Sài Sơn</a:t>
            </a:r>
          </a:p>
          <a:p>
            <a:pPr eaLnBrk="1" fontAlgn="base" hangingPunct="1">
              <a:spcBef>
                <a:spcPct val="0"/>
              </a:spcBef>
              <a:spcAft>
                <a:spcPct val="0"/>
              </a:spcAft>
            </a:pPr>
            <a:r>
              <a:rPr lang="en-US" sz="2000" b="1">
                <a:solidFill>
                  <a:srgbClr val="000066"/>
                </a:solidFill>
                <a:latin typeface="Times New Roman" pitchFamily="18" charset="0"/>
              </a:rPr>
              <a:t>Tranh khắc gỗ màu của họa sĩ </a:t>
            </a:r>
          </a:p>
          <a:p>
            <a:pPr eaLnBrk="1" fontAlgn="base" hangingPunct="1">
              <a:spcBef>
                <a:spcPct val="0"/>
              </a:spcBef>
              <a:spcAft>
                <a:spcPct val="0"/>
              </a:spcAft>
            </a:pPr>
            <a:r>
              <a:rPr lang="en-US" sz="2000" b="1">
                <a:solidFill>
                  <a:srgbClr val="000066"/>
                </a:solidFill>
                <a:latin typeface="Times New Roman" pitchFamily="18" charset="0"/>
              </a:rPr>
              <a:t>Nguyễn Tiến Chung (1913 – 1976)</a:t>
            </a:r>
          </a:p>
        </p:txBody>
      </p:sp>
      <p:sp>
        <p:nvSpPr>
          <p:cNvPr id="12295" name="AutoShape 7"/>
          <p:cNvSpPr>
            <a:spLocks noChangeArrowheads="1"/>
          </p:cNvSpPr>
          <p:nvPr/>
        </p:nvSpPr>
        <p:spPr bwMode="auto">
          <a:xfrm>
            <a:off x="4114800" y="1955800"/>
            <a:ext cx="4648200" cy="4610100"/>
          </a:xfrm>
          <a:prstGeom prst="roundRect">
            <a:avLst>
              <a:gd name="adj" fmla="val 16667"/>
            </a:avLst>
          </a:prstGeom>
          <a:solidFill>
            <a:schemeClr val="bg1"/>
          </a:solidFill>
          <a:ln w="28575">
            <a:solidFill>
              <a:srgbClr val="990000"/>
            </a:solidFill>
            <a:round/>
            <a:headEnd/>
            <a:tailEnd/>
          </a:ln>
        </p:spPr>
        <p:txBody>
          <a:bodyPr wrap="none" anchor="ctr"/>
          <a:lstStyle/>
          <a:p>
            <a:pPr eaLnBrk="0" fontAlgn="base" hangingPunct="0">
              <a:spcBef>
                <a:spcPct val="0"/>
              </a:spcBef>
              <a:spcAft>
                <a:spcPct val="0"/>
              </a:spcAft>
              <a:buFontTx/>
              <a:buChar char="-"/>
            </a:pPr>
            <a:endParaRPr lang="en-US" sz="2400" b="1">
              <a:solidFill>
                <a:srgbClr val="0000FF"/>
              </a:solidFill>
              <a:latin typeface="Times New Roman" pitchFamily="18" charset="0"/>
            </a:endParaRPr>
          </a:p>
          <a:p>
            <a:pPr eaLnBrk="0" fontAlgn="base" hangingPunct="0">
              <a:spcBef>
                <a:spcPct val="0"/>
              </a:spcBef>
              <a:spcAft>
                <a:spcPct val="0"/>
              </a:spcAft>
              <a:buFontTx/>
              <a:buChar char="-"/>
            </a:pPr>
            <a:r>
              <a:rPr lang="en-US" sz="2400" b="1" i="1">
                <a:solidFill>
                  <a:srgbClr val="000000"/>
                </a:solidFill>
                <a:latin typeface="Times New Roman" pitchFamily="18" charset="0"/>
              </a:rPr>
              <a:t>Tranh khắc gỗ Phong cảnh </a:t>
            </a:r>
          </a:p>
          <a:p>
            <a:pPr eaLnBrk="0" fontAlgn="base" hangingPunct="0">
              <a:spcBef>
                <a:spcPct val="0"/>
              </a:spcBef>
              <a:spcAft>
                <a:spcPct val="0"/>
              </a:spcAft>
            </a:pPr>
            <a:r>
              <a:rPr lang="en-US" sz="2400" b="1" i="1">
                <a:solidFill>
                  <a:srgbClr val="000000"/>
                </a:solidFill>
                <a:latin typeface="Times New Roman" pitchFamily="18" charset="0"/>
              </a:rPr>
              <a:t>Sài Sơn thể hiện nét đẹp của </a:t>
            </a:r>
          </a:p>
          <a:p>
            <a:pPr eaLnBrk="0" fontAlgn="base" hangingPunct="0">
              <a:spcBef>
                <a:spcPct val="0"/>
              </a:spcBef>
              <a:spcAft>
                <a:spcPct val="0"/>
              </a:spcAft>
            </a:pPr>
            <a:r>
              <a:rPr lang="en-US" sz="2400" b="1" i="1">
                <a:solidFill>
                  <a:srgbClr val="000000"/>
                </a:solidFill>
                <a:latin typeface="Times New Roman" pitchFamily="18" charset="0"/>
              </a:rPr>
              <a:t>một vùng quê miền Trung du</a:t>
            </a:r>
          </a:p>
          <a:p>
            <a:pPr eaLnBrk="0" fontAlgn="base" hangingPunct="0">
              <a:spcBef>
                <a:spcPct val="0"/>
              </a:spcBef>
              <a:spcAft>
                <a:spcPct val="0"/>
              </a:spcAft>
            </a:pPr>
            <a:r>
              <a:rPr lang="en-US" sz="2400" b="1" i="1">
                <a:solidFill>
                  <a:srgbClr val="000000"/>
                </a:solidFill>
                <a:latin typeface="Times New Roman" pitchFamily="18" charset="0"/>
              </a:rPr>
              <a:t>thuộc huyện Quốc Oai ( Hà Tây ).</a:t>
            </a:r>
          </a:p>
          <a:p>
            <a:pPr eaLnBrk="0" fontAlgn="base" hangingPunct="0">
              <a:spcBef>
                <a:spcPct val="0"/>
              </a:spcBef>
              <a:spcAft>
                <a:spcPct val="0"/>
              </a:spcAft>
            </a:pPr>
            <a:r>
              <a:rPr lang="en-US" sz="2400" b="1" i="1">
                <a:solidFill>
                  <a:srgbClr val="000000"/>
                </a:solidFill>
                <a:latin typeface="Times New Roman" pitchFamily="18" charset="0"/>
              </a:rPr>
              <a:t> Nơi có thắng cảnh Chùa Thầy </a:t>
            </a:r>
          </a:p>
          <a:p>
            <a:pPr eaLnBrk="0" fontAlgn="base" hangingPunct="0">
              <a:spcBef>
                <a:spcPct val="0"/>
              </a:spcBef>
              <a:spcAft>
                <a:spcPct val="0"/>
              </a:spcAft>
            </a:pPr>
            <a:r>
              <a:rPr lang="en-US" sz="2400" b="1" i="1">
                <a:solidFill>
                  <a:srgbClr val="000000"/>
                </a:solidFill>
                <a:latin typeface="Times New Roman" pitchFamily="18" charset="0"/>
              </a:rPr>
              <a:t>nổi tiếng.Bức tranh đơn giản về </a:t>
            </a:r>
          </a:p>
          <a:p>
            <a:pPr eaLnBrk="0" fontAlgn="base" hangingPunct="0">
              <a:spcBef>
                <a:spcPct val="0"/>
              </a:spcBef>
              <a:spcAft>
                <a:spcPct val="0"/>
              </a:spcAft>
            </a:pPr>
            <a:r>
              <a:rPr lang="en-US" sz="2400" b="1" i="1">
                <a:solidFill>
                  <a:srgbClr val="000000"/>
                </a:solidFill>
                <a:latin typeface="Times New Roman" pitchFamily="18" charset="0"/>
              </a:rPr>
              <a:t>hình, phong phú về màu, đường </a:t>
            </a:r>
          </a:p>
          <a:p>
            <a:pPr eaLnBrk="0" fontAlgn="base" hangingPunct="0">
              <a:spcBef>
                <a:spcPct val="0"/>
              </a:spcBef>
              <a:spcAft>
                <a:spcPct val="0"/>
              </a:spcAft>
            </a:pPr>
            <a:r>
              <a:rPr lang="en-US" sz="2400" b="1" i="1">
                <a:solidFill>
                  <a:srgbClr val="000000"/>
                </a:solidFill>
                <a:latin typeface="Times New Roman" pitchFamily="18" charset="0"/>
              </a:rPr>
              <a:t>nét khoẻ khoắn, sinh động mang </a:t>
            </a:r>
          </a:p>
          <a:p>
            <a:pPr eaLnBrk="0" fontAlgn="base" hangingPunct="0">
              <a:spcBef>
                <a:spcPct val="0"/>
              </a:spcBef>
              <a:spcAft>
                <a:spcPct val="0"/>
              </a:spcAft>
            </a:pPr>
            <a:r>
              <a:rPr lang="en-US" sz="2400" b="1" i="1">
                <a:solidFill>
                  <a:srgbClr val="000000"/>
                </a:solidFill>
                <a:latin typeface="Times New Roman" pitchFamily="18" charset="0"/>
              </a:rPr>
              <a:t>nét đặc của tranh khắc gỗ tạo </a:t>
            </a:r>
          </a:p>
          <a:p>
            <a:pPr eaLnBrk="0" fontAlgn="base" hangingPunct="0">
              <a:spcBef>
                <a:spcPct val="0"/>
              </a:spcBef>
              <a:spcAft>
                <a:spcPct val="0"/>
              </a:spcAft>
            </a:pPr>
            <a:r>
              <a:rPr lang="en-US" sz="2400" b="1" i="1">
                <a:solidFill>
                  <a:srgbClr val="000000"/>
                </a:solidFill>
                <a:latin typeface="Times New Roman" pitchFamily="18" charset="0"/>
              </a:rPr>
              <a:t>nên một vẻ đẹp bình dị và trong</a:t>
            </a:r>
          </a:p>
          <a:p>
            <a:pPr eaLnBrk="0" fontAlgn="base" hangingPunct="0">
              <a:spcBef>
                <a:spcPct val="0"/>
              </a:spcBef>
              <a:spcAft>
                <a:spcPct val="0"/>
              </a:spcAft>
            </a:pPr>
            <a:r>
              <a:rPr lang="en-US" sz="2400" b="1" i="1">
                <a:solidFill>
                  <a:srgbClr val="000000"/>
                </a:solidFill>
                <a:latin typeface="Times New Roman" pitchFamily="18" charset="0"/>
              </a:rPr>
              <a:t> sáng.</a:t>
            </a:r>
          </a:p>
          <a:p>
            <a:pPr fontAlgn="base">
              <a:spcBef>
                <a:spcPct val="0"/>
              </a:spcBef>
              <a:spcAft>
                <a:spcPct val="0"/>
              </a:spcAft>
            </a:pPr>
            <a:endParaRPr lang="en-US" sz="2400" i="1">
              <a:solidFill>
                <a:srgbClr val="000000"/>
              </a:solidFill>
            </a:endParaRPr>
          </a:p>
        </p:txBody>
      </p:sp>
      <p:sp>
        <p:nvSpPr>
          <p:cNvPr id="9"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3679653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edge">
                                      <p:cBhvr>
                                        <p:cTn id="7"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143000" y="2057400"/>
            <a:ext cx="7239000" cy="440120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800" b="1">
                <a:solidFill>
                  <a:srgbClr val="FFFF66"/>
                </a:solidFill>
                <a:latin typeface="Times New Roman" pitchFamily="18" charset="0"/>
              </a:rPr>
              <a:t>Khắc gỗ là một kỹ thuật in đồ họa sử dụng một bản in bằng gỗ có khắc hình nổi. Khắc gỗ được dùng để diễn đạt ý tưởng của các nhà nghệ thuật từ thế kỉ 16 .Để tạo nên một bản in gỗ người ta dùng dao cắt các phần không in ra khỏi một mảnh gỗ đã được bào nhẵn, các phần nổi sau đó được quét màu lên và mang đi in trên giấy hoăc trên các chất liệu khác.</a:t>
            </a:r>
          </a:p>
          <a:p>
            <a:pPr fontAlgn="base">
              <a:spcBef>
                <a:spcPct val="0"/>
              </a:spcBef>
              <a:spcAft>
                <a:spcPct val="0"/>
              </a:spcAft>
            </a:pPr>
            <a:r>
              <a:rPr lang="en-US" sz="2800" b="1">
                <a:solidFill>
                  <a:srgbClr val="FFFF66"/>
                </a:solidFill>
                <a:latin typeface="Times New Roman" pitchFamily="18" charset="0"/>
              </a:rPr>
              <a:t> Tranh khắc gỗ có hầu hết ở các nước trên thế giới trong đó có Việt Nam</a:t>
            </a:r>
          </a:p>
        </p:txBody>
      </p:sp>
      <p:sp>
        <p:nvSpPr>
          <p:cNvPr id="4" name="Text Box 3"/>
          <p:cNvSpPr txBox="1">
            <a:spLocks noChangeArrowheads="1"/>
          </p:cNvSpPr>
          <p:nvPr/>
        </p:nvSpPr>
        <p:spPr bwMode="auto">
          <a:xfrm>
            <a:off x="4118264" y="409575"/>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dirty="0" err="1">
                <a:solidFill>
                  <a:srgbClr val="006600"/>
                </a:solidFill>
                <a:latin typeface="Times New Roman" pitchFamily="18" charset="0"/>
              </a:rPr>
              <a:t>Mĩ</a:t>
            </a:r>
            <a:r>
              <a:rPr lang="en-US" sz="2800" b="1" i="1" u="sng" dirty="0">
                <a:solidFill>
                  <a:srgbClr val="006600"/>
                </a:solidFill>
                <a:latin typeface="Times New Roman" pitchFamily="18" charset="0"/>
              </a:rPr>
              <a:t> </a:t>
            </a:r>
            <a:r>
              <a:rPr lang="en-US" sz="2800" b="1" i="1" u="sng" dirty="0" err="1">
                <a:solidFill>
                  <a:srgbClr val="006600"/>
                </a:solidFill>
                <a:latin typeface="Times New Roman" pitchFamily="18" charset="0"/>
              </a:rPr>
              <a:t>thuật</a:t>
            </a:r>
            <a:endParaRPr lang="en-US" sz="2800" b="1" i="1" dirty="0">
              <a:solidFill>
                <a:srgbClr val="006600"/>
              </a:solidFill>
              <a:latin typeface="Times New Roman" pitchFamily="18" charset="0"/>
            </a:endParaRPr>
          </a:p>
        </p:txBody>
      </p:sp>
      <p:sp>
        <p:nvSpPr>
          <p:cNvPr id="5" name="Text Box 4"/>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err="1" smtClean="0">
                <a:solidFill>
                  <a:srgbClr val="000066"/>
                </a:solidFill>
                <a:latin typeface="Times New Roman" pitchFamily="18" charset="0"/>
              </a:rPr>
              <a:t>Thường</a:t>
            </a:r>
            <a:r>
              <a:rPr lang="en-US" sz="2800" b="1" i="1" dirty="0" smtClean="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spTree>
    <p:extLst>
      <p:ext uri="{BB962C8B-B14F-4D97-AF65-F5344CB8AC3E}">
        <p14:creationId xmlns:p14="http://schemas.microsoft.com/office/powerpoint/2010/main" val="20463158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44"/>
                                        </p:tgtEl>
                                        <p:attrNameLst>
                                          <p:attrName>style.visibility</p:attrName>
                                        </p:attrNameLst>
                                      </p:cBhvr>
                                      <p:to>
                                        <p:strVal val="visible"/>
                                      </p:to>
                                    </p:set>
                                    <p:anim calcmode="discrete" valueType="clr">
                                      <p:cBhvr override="childStyle">
                                        <p:cTn id="7" dur="80"/>
                                        <p:tgtEl>
                                          <p:spTgt spid="614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4"/>
                                        </p:tgtEl>
                                        <p:attrNameLst>
                                          <p:attrName>fillcolor</p:attrName>
                                        </p:attrNameLst>
                                      </p:cBhvr>
                                      <p:tavLst>
                                        <p:tav tm="0">
                                          <p:val>
                                            <p:clrVal>
                                              <a:schemeClr val="accent2"/>
                                            </p:clrVal>
                                          </p:val>
                                        </p:tav>
                                        <p:tav tm="50000">
                                          <p:val>
                                            <p:clrVal>
                                              <a:schemeClr val="hlink"/>
                                            </p:clrVal>
                                          </p:val>
                                        </p:tav>
                                      </p:tavLst>
                                    </p:anim>
                                    <p:set>
                                      <p:cBhvr>
                                        <p:cTn id="9" dur="80"/>
                                        <p:tgtEl>
                                          <p:spTgt spid="614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9753600" cy="1143000"/>
          </a:xfrm>
        </p:spPr>
        <p:txBody>
          <a:bodyPr/>
          <a:lstStyle/>
          <a:p>
            <a:r>
              <a:rPr lang="en-US" sz="4000">
                <a:solidFill>
                  <a:schemeClr val="folHlink"/>
                </a:solidFill>
                <a:latin typeface="Arial Unicode MS" pitchFamily="34" charset="-128"/>
              </a:rPr>
              <a:t>   Một số tranh khắc gỗ màu ở Việt Nam</a:t>
            </a:r>
          </a:p>
        </p:txBody>
      </p:sp>
      <p:pic>
        <p:nvPicPr>
          <p:cNvPr id="63491" name="Picture 3" descr="tranh khac go mau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572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tranh khac go mau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724400" y="1447800"/>
            <a:ext cx="42672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3" name="Picture 5" descr="tranh khac go mau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4267200" cy="2454275"/>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tranh khac go mau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360863"/>
            <a:ext cx="4343400" cy="249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666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11267" name="Text Box 5"/>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11268" name="Text Box 6"/>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err="1" smtClean="0">
                <a:solidFill>
                  <a:srgbClr val="000066"/>
                </a:solidFill>
                <a:latin typeface="Times New Roman" pitchFamily="18" charset="0"/>
              </a:rPr>
              <a:t>Thường</a:t>
            </a:r>
            <a:r>
              <a:rPr lang="en-US" sz="2800" b="1" i="1" dirty="0" smtClean="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grpSp>
        <p:nvGrpSpPr>
          <p:cNvPr id="2" name="Group 7"/>
          <p:cNvGrpSpPr>
            <a:grpSpLocks/>
          </p:cNvGrpSpPr>
          <p:nvPr/>
        </p:nvGrpSpPr>
        <p:grpSpPr bwMode="auto">
          <a:xfrm>
            <a:off x="323850" y="1962150"/>
            <a:ext cx="8763000" cy="4743450"/>
            <a:chOff x="240" y="1200"/>
            <a:chExt cx="5520" cy="2988"/>
          </a:xfrm>
        </p:grpSpPr>
        <p:pic>
          <p:nvPicPr>
            <p:cNvPr id="11270" name="Picture 8" descr="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200"/>
              <a:ext cx="5088" cy="2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 Box 9"/>
            <p:cNvSpPr txBox="1">
              <a:spLocks noChangeArrowheads="1"/>
            </p:cNvSpPr>
            <p:nvPr/>
          </p:nvSpPr>
          <p:spPr bwMode="auto">
            <a:xfrm>
              <a:off x="240" y="3631"/>
              <a:ext cx="552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a:solidFill>
                    <a:srgbClr val="000066"/>
                  </a:solidFill>
                  <a:latin typeface="Times New Roman" pitchFamily="18" charset="0"/>
                </a:rPr>
                <a:t>                                             </a:t>
              </a:r>
              <a:r>
                <a:rPr lang="en-US" sz="2800" b="1" i="1">
                  <a:solidFill>
                    <a:srgbClr val="990000"/>
                  </a:solidFill>
                  <a:latin typeface="Times New Roman" pitchFamily="18" charset="0"/>
                </a:rPr>
                <a:t>Phố cổ</a:t>
              </a:r>
            </a:p>
            <a:p>
              <a:pPr eaLnBrk="1" fontAlgn="base" hangingPunct="1">
                <a:spcBef>
                  <a:spcPct val="0"/>
                </a:spcBef>
                <a:spcAft>
                  <a:spcPct val="0"/>
                </a:spcAft>
              </a:pPr>
              <a:r>
                <a:rPr lang="en-US" sz="2400" b="1">
                  <a:solidFill>
                    <a:srgbClr val="000066"/>
                  </a:solidFill>
                  <a:latin typeface="Times New Roman" pitchFamily="18" charset="0"/>
                </a:rPr>
                <a:t>       Tranh sơn dầu của họa sĩ Bùi Xuân Phái ( 1920 -  1988)    </a:t>
              </a:r>
            </a:p>
          </p:txBody>
        </p:sp>
      </p:grpSp>
      <p:sp>
        <p:nvSpPr>
          <p:cNvPr id="10"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1462750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12291" name="Text Box 5"/>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12292" name="Text Box 6"/>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err="1" smtClean="0">
                <a:solidFill>
                  <a:srgbClr val="000066"/>
                </a:solidFill>
                <a:latin typeface="Times New Roman" pitchFamily="18" charset="0"/>
              </a:rPr>
              <a:t>Thường</a:t>
            </a:r>
            <a:r>
              <a:rPr lang="en-US" sz="2800" b="1" i="1" dirty="0" smtClean="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pic>
        <p:nvPicPr>
          <p:cNvPr id="13319" name="Picture 7" descr="b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038600" cy="44958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3320" name="Text Box 8"/>
          <p:cNvSpPr txBox="1">
            <a:spLocks noChangeArrowheads="1"/>
          </p:cNvSpPr>
          <p:nvPr/>
        </p:nvSpPr>
        <p:spPr bwMode="auto">
          <a:xfrm>
            <a:off x="4419600" y="2284413"/>
            <a:ext cx="4572000" cy="396398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800" b="1" i="1">
                <a:solidFill>
                  <a:srgbClr val="000000"/>
                </a:solidFill>
                <a:latin typeface="Times New Roman" pitchFamily="18" charset="0"/>
              </a:rPr>
              <a:t>   Hoạ sĩ BÙI XUÂN PHÁI </a:t>
            </a:r>
          </a:p>
          <a:p>
            <a:pPr fontAlgn="base">
              <a:spcBef>
                <a:spcPct val="0"/>
              </a:spcBef>
              <a:spcAft>
                <a:spcPct val="0"/>
              </a:spcAft>
            </a:pPr>
            <a:r>
              <a:rPr lang="en-US" sz="2800" b="1" i="1">
                <a:solidFill>
                  <a:srgbClr val="000000"/>
                </a:solidFill>
                <a:latin typeface="Times New Roman" pitchFamily="18" charset="0"/>
              </a:rPr>
              <a:t>( 1920- 1988 ) quê ở huyện Quốc Oai, tỉnh Hà Tây. Ông say mê vẽ về đề tài phố cổ  Hà Nội và rất thành công. Ông có cách nhìn, cách cảm và cách thể hiện rất riêng.</a:t>
            </a:r>
          </a:p>
          <a:p>
            <a:pPr fontAlgn="base">
              <a:spcBef>
                <a:spcPct val="0"/>
              </a:spcBef>
              <a:spcAft>
                <a:spcPct val="0"/>
              </a:spcAft>
            </a:pPr>
            <a:r>
              <a:rPr lang="en-US" sz="2800" b="1" i="1">
                <a:solidFill>
                  <a:srgbClr val="000000"/>
                </a:solidFill>
                <a:latin typeface="Times New Roman" pitchFamily="18" charset="0"/>
              </a:rPr>
              <a:t>Ông được Giải thưởng Hồ Chí Minh về năm 1996.</a:t>
            </a:r>
          </a:p>
        </p:txBody>
      </p:sp>
      <p:sp>
        <p:nvSpPr>
          <p:cNvPr id="8"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12537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edge">
                                      <p:cBhvr>
                                        <p:cTn id="7" dur="2000"/>
                                        <p:tgtEl>
                                          <p:spTgt spid="13319"/>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3320"/>
                                        </p:tgtEl>
                                        <p:attrNameLst>
                                          <p:attrName>style.visibility</p:attrName>
                                        </p:attrNameLst>
                                      </p:cBhvr>
                                      <p:to>
                                        <p:strVal val="visible"/>
                                      </p:to>
                                    </p:set>
                                    <p:animEffect transition="in" filter="wedge">
                                      <p:cBhvr>
                                        <p:cTn id="11" dur="2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13315" name="Text Box 3"/>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13316" name="Text Box 4"/>
          <p:cNvSpPr txBox="1">
            <a:spLocks noChangeArrowheads="1"/>
          </p:cNvSpPr>
          <p:nvPr/>
        </p:nvSpPr>
        <p:spPr bwMode="auto">
          <a:xfrm>
            <a:off x="1981200" y="928688"/>
            <a:ext cx="495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sp>
        <p:nvSpPr>
          <p:cNvPr id="13317" name="Text Box 6"/>
          <p:cNvSpPr txBox="1">
            <a:spLocks noChangeArrowheads="1"/>
          </p:cNvSpPr>
          <p:nvPr/>
        </p:nvSpPr>
        <p:spPr bwMode="auto">
          <a:xfrm>
            <a:off x="485775" y="5376863"/>
            <a:ext cx="36576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b="1">
                <a:solidFill>
                  <a:srgbClr val="000066"/>
                </a:solidFill>
                <a:latin typeface="Times New Roman" pitchFamily="18" charset="0"/>
              </a:rPr>
              <a:t>                </a:t>
            </a:r>
            <a:r>
              <a:rPr lang="en-US" sz="2800" b="1">
                <a:solidFill>
                  <a:srgbClr val="990000"/>
                </a:solidFill>
                <a:latin typeface="Times New Roman" pitchFamily="18" charset="0"/>
              </a:rPr>
              <a:t>Phố cổ</a:t>
            </a:r>
          </a:p>
          <a:p>
            <a:pPr eaLnBrk="1" fontAlgn="base" hangingPunct="1">
              <a:spcBef>
                <a:spcPct val="0"/>
              </a:spcBef>
              <a:spcAft>
                <a:spcPct val="0"/>
              </a:spcAft>
            </a:pPr>
            <a:r>
              <a:rPr lang="en-US" sz="2000" b="1">
                <a:solidFill>
                  <a:srgbClr val="000066"/>
                </a:solidFill>
                <a:latin typeface="Times New Roman" pitchFamily="18" charset="0"/>
              </a:rPr>
              <a:t>Tranh sơn dầu của họa sĩ Bùi Xuân Phái (1920 – 1988 )</a:t>
            </a:r>
          </a:p>
        </p:txBody>
      </p:sp>
      <p:pic>
        <p:nvPicPr>
          <p:cNvPr id="13318" name="Picture 7" descr="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038600" cy="3352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AutoShape 8"/>
          <p:cNvSpPr>
            <a:spLocks noChangeArrowheads="1"/>
          </p:cNvSpPr>
          <p:nvPr/>
        </p:nvSpPr>
        <p:spPr bwMode="auto">
          <a:xfrm>
            <a:off x="4419600" y="1905000"/>
            <a:ext cx="4648200" cy="3505200"/>
          </a:xfrm>
          <a:prstGeom prst="roundRect">
            <a:avLst>
              <a:gd name="adj" fmla="val 16667"/>
            </a:avLst>
          </a:prstGeom>
          <a:solidFill>
            <a:schemeClr val="bg1"/>
          </a:solidFill>
          <a:ln w="28575">
            <a:solidFill>
              <a:srgbClr val="99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25" name="Text Box 9"/>
          <p:cNvSpPr txBox="1">
            <a:spLocks noChangeArrowheads="1"/>
          </p:cNvSpPr>
          <p:nvPr/>
        </p:nvSpPr>
        <p:spPr bwMode="auto">
          <a:xfrm>
            <a:off x="4572000" y="220980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-Bức tranh vẽ những hình ảnh gì?</a:t>
            </a:r>
          </a:p>
        </p:txBody>
      </p:sp>
      <p:sp>
        <p:nvSpPr>
          <p:cNvPr id="9226" name="Text Box 10"/>
          <p:cNvSpPr txBox="1">
            <a:spLocks noChangeArrowheads="1"/>
          </p:cNvSpPr>
          <p:nvPr/>
        </p:nvSpPr>
        <p:spPr bwMode="auto">
          <a:xfrm>
            <a:off x="4495800" y="3276600"/>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-Dáng vẻ của các ngôi nhà?</a:t>
            </a:r>
          </a:p>
        </p:txBody>
      </p:sp>
      <p:sp>
        <p:nvSpPr>
          <p:cNvPr id="9227" name="Text Box 11"/>
          <p:cNvSpPr txBox="1">
            <a:spLocks noChangeArrowheads="1"/>
          </p:cNvSpPr>
          <p:nvPr/>
        </p:nvSpPr>
        <p:spPr bwMode="auto">
          <a:xfrm>
            <a:off x="4419600" y="4038600"/>
            <a:ext cx="449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-Màu sắc của bức tranh như thế nào? Có những màu gì?</a:t>
            </a:r>
          </a:p>
        </p:txBody>
      </p:sp>
      <p:sp>
        <p:nvSpPr>
          <p:cNvPr id="9230" name="WordArt 14"/>
          <p:cNvSpPr>
            <a:spLocks noChangeArrowheads="1" noChangeShapeType="1" noTextEdit="1"/>
          </p:cNvSpPr>
          <p:nvPr/>
        </p:nvSpPr>
        <p:spPr bwMode="auto">
          <a:xfrm>
            <a:off x="4267200" y="5715000"/>
            <a:ext cx="4476750" cy="638175"/>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4400" b="1" kern="10">
                <a:ln w="9525">
                  <a:solidFill>
                    <a:srgbClr val="FF0000"/>
                  </a:solidFill>
                  <a:round/>
                  <a:headEnd/>
                  <a:tailEnd/>
                </a:ln>
                <a:solidFill>
                  <a:srgbClr val="00FF00"/>
                </a:solidFill>
                <a:latin typeface="Times New Roman"/>
                <a:cs typeface="Times New Roman"/>
              </a:rPr>
              <a:t>Thảo luận nhóm</a:t>
            </a:r>
          </a:p>
        </p:txBody>
      </p:sp>
      <p:sp>
        <p:nvSpPr>
          <p:cNvPr id="12"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năm</a:t>
            </a:r>
            <a:r>
              <a:rPr lang="en-US" sz="2800" b="1" i="1" dirty="0">
                <a:solidFill>
                  <a:schemeClr val="bg1"/>
                </a:solidFill>
                <a:latin typeface="Times New Roman" pitchFamily="18" charset="0"/>
              </a:rPr>
              <a:t> 2021</a:t>
            </a:r>
          </a:p>
        </p:txBody>
      </p:sp>
    </p:spTree>
    <p:extLst>
      <p:ext uri="{BB962C8B-B14F-4D97-AF65-F5344CB8AC3E}">
        <p14:creationId xmlns:p14="http://schemas.microsoft.com/office/powerpoint/2010/main" val="1512837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edge">
                                      <p:cBhvr>
                                        <p:cTn id="7" dur="2000"/>
                                        <p:tgtEl>
                                          <p:spTgt spid="9224"/>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9225">
                                            <p:txEl>
                                              <p:pRg st="0" end="0"/>
                                            </p:txEl>
                                          </p:spTgt>
                                        </p:tgtEl>
                                        <p:attrNameLst>
                                          <p:attrName>style.visibility</p:attrName>
                                        </p:attrNameLst>
                                      </p:cBhvr>
                                      <p:to>
                                        <p:strVal val="visible"/>
                                      </p:to>
                                    </p:set>
                                    <p:animEffect transition="in" filter="checkerboard(across)">
                                      <p:cBhvr>
                                        <p:cTn id="11" dur="500"/>
                                        <p:tgtEl>
                                          <p:spTgt spid="9225">
                                            <p:txEl>
                                              <p:pRg st="0" end="0"/>
                                            </p:txEl>
                                          </p:spTgt>
                                        </p:tgtEl>
                                      </p:cBhvr>
                                    </p:animEffect>
                                  </p:childTnLst>
                                </p:cTn>
                              </p:par>
                            </p:childTnLst>
                          </p:cTn>
                        </p:par>
                        <p:par>
                          <p:cTn id="12" fill="hold" nodeType="afterGroup">
                            <p:stCondLst>
                              <p:cond delay="2500"/>
                            </p:stCondLst>
                            <p:childTnLst>
                              <p:par>
                                <p:cTn id="13" presetID="5" presetClass="entr" presetSubtype="10" fill="hold" nodeType="afterEffect">
                                  <p:stCondLst>
                                    <p:cond delay="0"/>
                                  </p:stCondLst>
                                  <p:childTnLst>
                                    <p:set>
                                      <p:cBhvr>
                                        <p:cTn id="14" dur="1" fill="hold">
                                          <p:stCondLst>
                                            <p:cond delay="0"/>
                                          </p:stCondLst>
                                        </p:cTn>
                                        <p:tgtEl>
                                          <p:spTgt spid="9226">
                                            <p:txEl>
                                              <p:pRg st="0" end="0"/>
                                            </p:txEl>
                                          </p:spTgt>
                                        </p:tgtEl>
                                        <p:attrNameLst>
                                          <p:attrName>style.visibility</p:attrName>
                                        </p:attrNameLst>
                                      </p:cBhvr>
                                      <p:to>
                                        <p:strVal val="visible"/>
                                      </p:to>
                                    </p:set>
                                    <p:animEffect transition="in" filter="checkerboard(across)">
                                      <p:cBhvr>
                                        <p:cTn id="15" dur="500"/>
                                        <p:tgtEl>
                                          <p:spTgt spid="9226">
                                            <p:txEl>
                                              <p:pRg st="0" end="0"/>
                                            </p:txEl>
                                          </p:spTgt>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9227">
                                            <p:txEl>
                                              <p:pRg st="0" end="0"/>
                                            </p:txEl>
                                          </p:spTgt>
                                        </p:tgtEl>
                                        <p:attrNameLst>
                                          <p:attrName>style.visibility</p:attrName>
                                        </p:attrNameLst>
                                      </p:cBhvr>
                                      <p:to>
                                        <p:strVal val="visible"/>
                                      </p:to>
                                    </p:set>
                                    <p:animEffect transition="in" filter="checkerboard(across)">
                                      <p:cBhvr>
                                        <p:cTn id="19" dur="500"/>
                                        <p:tgtEl>
                                          <p:spTgt spid="922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9230"/>
                                        </p:tgtEl>
                                        <p:attrNameLst>
                                          <p:attrName>style.visibility</p:attrName>
                                        </p:attrNameLst>
                                      </p:cBhvr>
                                      <p:to>
                                        <p:strVal val="visible"/>
                                      </p:to>
                                    </p:set>
                                    <p:anim calcmode="lin" valueType="num">
                                      <p:cBhvr>
                                        <p:cTn id="24" dur="500" fill="hold"/>
                                        <p:tgtEl>
                                          <p:spTgt spid="9230"/>
                                        </p:tgtEl>
                                        <p:attrNameLst>
                                          <p:attrName>ppt_w</p:attrName>
                                        </p:attrNameLst>
                                      </p:cBhvr>
                                      <p:tavLst>
                                        <p:tav tm="0">
                                          <p:val>
                                            <p:fltVal val="0"/>
                                          </p:val>
                                        </p:tav>
                                        <p:tav tm="100000">
                                          <p:val>
                                            <p:strVal val="#ppt_w"/>
                                          </p:val>
                                        </p:tav>
                                      </p:tavLst>
                                    </p:anim>
                                    <p:anim calcmode="lin" valueType="num">
                                      <p:cBhvr>
                                        <p:cTn id="25" dur="500" fill="hold"/>
                                        <p:tgtEl>
                                          <p:spTgt spid="9230"/>
                                        </p:tgtEl>
                                        <p:attrNameLst>
                                          <p:attrName>ppt_h</p:attrName>
                                        </p:attrNameLst>
                                      </p:cBhvr>
                                      <p:tavLst>
                                        <p:tav tm="0">
                                          <p:val>
                                            <p:fltVal val="0"/>
                                          </p:val>
                                        </p:tav>
                                        <p:tav tm="100000">
                                          <p:val>
                                            <p:strVal val="#ppt_h"/>
                                          </p:val>
                                        </p:tav>
                                      </p:tavLst>
                                    </p:anim>
                                    <p:animEffect transition="in" filter="fade">
                                      <p:cBhvr>
                                        <p:cTn id="26" dur="500"/>
                                        <p:tgtEl>
                                          <p:spTgt spid="9230"/>
                                        </p:tgtEl>
                                      </p:cBhvr>
                                    </p:animEffect>
                                  </p:childTnLst>
                                </p:cTn>
                              </p:par>
                            </p:childTnLst>
                          </p:cTn>
                        </p:par>
                        <p:par>
                          <p:cTn id="27" fill="hold" nodeType="afterGroup">
                            <p:stCondLst>
                              <p:cond delay="500"/>
                            </p:stCondLst>
                            <p:childTnLst>
                              <p:par>
                                <p:cTn id="28" presetID="22" presetClass="emph" presetSubtype="0" repeatCount="5000" fill="hold" grpId="1" nodeType="afterEffect">
                                  <p:stCondLst>
                                    <p:cond delay="0"/>
                                  </p:stCondLst>
                                  <p:childTnLst>
                                    <p:animClr clrSpc="hsl" dir="cw">
                                      <p:cBhvr override="childStyle">
                                        <p:cTn id="29" dur="500" fill="hold"/>
                                        <p:tgtEl>
                                          <p:spTgt spid="9230"/>
                                        </p:tgtEl>
                                        <p:attrNameLst>
                                          <p:attrName>style.color</p:attrName>
                                        </p:attrNameLst>
                                      </p:cBhvr>
                                      <p:by>
                                        <p:hsl h="-7200000" s="0" l="0"/>
                                      </p:by>
                                    </p:animClr>
                                    <p:animClr clrSpc="hsl" dir="cw">
                                      <p:cBhvr>
                                        <p:cTn id="30" dur="500" fill="hold"/>
                                        <p:tgtEl>
                                          <p:spTgt spid="9230"/>
                                        </p:tgtEl>
                                        <p:attrNameLst>
                                          <p:attrName>fillcolor</p:attrName>
                                        </p:attrNameLst>
                                      </p:cBhvr>
                                      <p:by>
                                        <p:hsl h="-7200000" s="0" l="0"/>
                                      </p:by>
                                    </p:animClr>
                                    <p:animClr clrSpc="hsl" dir="cw">
                                      <p:cBhvr>
                                        <p:cTn id="31" dur="500" fill="hold"/>
                                        <p:tgtEl>
                                          <p:spTgt spid="9230"/>
                                        </p:tgtEl>
                                        <p:attrNameLst>
                                          <p:attrName>stroke.color</p:attrName>
                                        </p:attrNameLst>
                                      </p:cBhvr>
                                      <p:by>
                                        <p:hsl h="-7200000" s="0" l="0"/>
                                      </p:by>
                                    </p:animClr>
                                    <p:set>
                                      <p:cBhvr>
                                        <p:cTn id="32" dur="500" fill="hold"/>
                                        <p:tgtEl>
                                          <p:spTgt spid="92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30" grpId="0" animBg="1"/>
      <p:bldP spid="92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14339" name="Text Box 3"/>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14340" name="Text Box 4"/>
          <p:cNvSpPr txBox="1">
            <a:spLocks noChangeArrowheads="1"/>
          </p:cNvSpPr>
          <p:nvPr/>
        </p:nvSpPr>
        <p:spPr bwMode="auto">
          <a:xfrm>
            <a:off x="1981200" y="928688"/>
            <a:ext cx="495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sp>
        <p:nvSpPr>
          <p:cNvPr id="14341" name="Text Box 5"/>
          <p:cNvSpPr txBox="1">
            <a:spLocks noChangeArrowheads="1"/>
          </p:cNvSpPr>
          <p:nvPr/>
        </p:nvSpPr>
        <p:spPr bwMode="auto">
          <a:xfrm>
            <a:off x="485775" y="5376863"/>
            <a:ext cx="36576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b="1">
                <a:solidFill>
                  <a:srgbClr val="000066"/>
                </a:solidFill>
                <a:latin typeface="Times New Roman" pitchFamily="18" charset="0"/>
              </a:rPr>
              <a:t>                </a:t>
            </a:r>
            <a:r>
              <a:rPr lang="en-US" sz="2800" b="1">
                <a:solidFill>
                  <a:srgbClr val="990000"/>
                </a:solidFill>
                <a:latin typeface="Times New Roman" pitchFamily="18" charset="0"/>
              </a:rPr>
              <a:t>Phố cổ</a:t>
            </a:r>
          </a:p>
          <a:p>
            <a:pPr eaLnBrk="1" fontAlgn="base" hangingPunct="1">
              <a:spcBef>
                <a:spcPct val="0"/>
              </a:spcBef>
              <a:spcAft>
                <a:spcPct val="0"/>
              </a:spcAft>
            </a:pPr>
            <a:r>
              <a:rPr lang="en-US" sz="2000" b="1">
                <a:solidFill>
                  <a:srgbClr val="000066"/>
                </a:solidFill>
                <a:latin typeface="Times New Roman" pitchFamily="18" charset="0"/>
              </a:rPr>
              <a:t>Tranh sơn dầu của họa sĩ Bùi Xuân Phái (1920 – 1988 )</a:t>
            </a:r>
          </a:p>
        </p:txBody>
      </p:sp>
      <p:pic>
        <p:nvPicPr>
          <p:cNvPr id="14342" name="Picture 6" descr="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038600" cy="3352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3" name="AutoShape 7"/>
          <p:cNvSpPr>
            <a:spLocks noChangeArrowheads="1"/>
          </p:cNvSpPr>
          <p:nvPr/>
        </p:nvSpPr>
        <p:spPr bwMode="auto">
          <a:xfrm>
            <a:off x="4419600" y="1905000"/>
            <a:ext cx="4648200" cy="3962400"/>
          </a:xfrm>
          <a:prstGeom prst="roundRect">
            <a:avLst>
              <a:gd name="adj" fmla="val 16667"/>
            </a:avLst>
          </a:prstGeom>
          <a:solidFill>
            <a:schemeClr val="bg1"/>
          </a:solidFill>
          <a:ln w="28575">
            <a:solidFill>
              <a:srgbClr val="99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4344" name="Text Box 8"/>
          <p:cNvSpPr txBox="1">
            <a:spLocks noChangeArrowheads="1"/>
          </p:cNvSpPr>
          <p:nvPr/>
        </p:nvSpPr>
        <p:spPr bwMode="auto">
          <a:xfrm>
            <a:off x="4572000" y="2209800"/>
            <a:ext cx="4267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-Bức tranh vẽ hình ảnh đường phố có những ngôi nhà…</a:t>
            </a:r>
          </a:p>
        </p:txBody>
      </p:sp>
      <p:sp>
        <p:nvSpPr>
          <p:cNvPr id="14345" name="Text Box 9"/>
          <p:cNvSpPr txBox="1">
            <a:spLocks noChangeArrowheads="1"/>
          </p:cNvSpPr>
          <p:nvPr/>
        </p:nvSpPr>
        <p:spPr bwMode="auto">
          <a:xfrm>
            <a:off x="4495800" y="3581400"/>
            <a:ext cx="434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-Dáng vẻ của các ngôi nhà nhấp nhô, cổ kính.</a:t>
            </a:r>
          </a:p>
        </p:txBody>
      </p:sp>
      <p:sp>
        <p:nvSpPr>
          <p:cNvPr id="14346" name="Text Box 10"/>
          <p:cNvSpPr txBox="1">
            <a:spLocks noChangeArrowheads="1"/>
          </p:cNvSpPr>
          <p:nvPr/>
        </p:nvSpPr>
        <p:spPr bwMode="auto">
          <a:xfrm>
            <a:off x="4419600" y="4464050"/>
            <a:ext cx="449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-Màu sắc của bức tranh trầm ấm, giản dị.</a:t>
            </a:r>
          </a:p>
        </p:txBody>
      </p:sp>
      <p:sp>
        <p:nvSpPr>
          <p:cNvPr id="12"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3368374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4344">
                                            <p:txEl>
                                              <p:pRg st="0" end="0"/>
                                            </p:txEl>
                                          </p:spTgt>
                                        </p:tgtEl>
                                        <p:attrNameLst>
                                          <p:attrName>style.visibility</p:attrName>
                                        </p:attrNameLst>
                                      </p:cBhvr>
                                      <p:to>
                                        <p:strVal val="visible"/>
                                      </p:to>
                                    </p:set>
                                    <p:animEffect transition="in" filter="checkerboard(across)">
                                      <p:cBhvr>
                                        <p:cTn id="11" dur="500"/>
                                        <p:tgtEl>
                                          <p:spTgt spid="14344">
                                            <p:txEl>
                                              <p:pRg st="0" end="0"/>
                                            </p:txEl>
                                          </p:spTgt>
                                        </p:tgtEl>
                                      </p:cBhvr>
                                    </p:animEffect>
                                  </p:childTnLst>
                                </p:cTn>
                              </p:par>
                            </p:childTnLst>
                          </p:cTn>
                        </p:par>
                        <p:par>
                          <p:cTn id="12" fill="hold" nodeType="afterGroup">
                            <p:stCondLst>
                              <p:cond delay="2500"/>
                            </p:stCondLst>
                            <p:childTnLst>
                              <p:par>
                                <p:cTn id="13" presetID="5" presetClass="entr" presetSubtype="10" fill="hold" nodeType="afterEffect">
                                  <p:stCondLst>
                                    <p:cond delay="0"/>
                                  </p:stCondLst>
                                  <p:childTnLst>
                                    <p:set>
                                      <p:cBhvr>
                                        <p:cTn id="14" dur="1" fill="hold">
                                          <p:stCondLst>
                                            <p:cond delay="0"/>
                                          </p:stCondLst>
                                        </p:cTn>
                                        <p:tgtEl>
                                          <p:spTgt spid="14345">
                                            <p:txEl>
                                              <p:pRg st="0" end="0"/>
                                            </p:txEl>
                                          </p:spTgt>
                                        </p:tgtEl>
                                        <p:attrNameLst>
                                          <p:attrName>style.visibility</p:attrName>
                                        </p:attrNameLst>
                                      </p:cBhvr>
                                      <p:to>
                                        <p:strVal val="visible"/>
                                      </p:to>
                                    </p:set>
                                    <p:animEffect transition="in" filter="checkerboard(across)">
                                      <p:cBhvr>
                                        <p:cTn id="15" dur="500"/>
                                        <p:tgtEl>
                                          <p:spTgt spid="14345">
                                            <p:txEl>
                                              <p:pRg st="0" end="0"/>
                                            </p:txEl>
                                          </p:spTgt>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14346">
                                            <p:txEl>
                                              <p:pRg st="0" end="0"/>
                                            </p:txEl>
                                          </p:spTgt>
                                        </p:tgtEl>
                                        <p:attrNameLst>
                                          <p:attrName>style.visibility</p:attrName>
                                        </p:attrNameLst>
                                      </p:cBhvr>
                                      <p:to>
                                        <p:strVal val="visible"/>
                                      </p:to>
                                    </p:set>
                                    <p:animEffect transition="in" filter="checkerboard(across)">
                                      <p:cBhvr>
                                        <p:cTn id="19" dur="500"/>
                                        <p:tgtEl>
                                          <p:spTgt spid="143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15363" name="Text Box 3"/>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15364" name="Text Box 4"/>
          <p:cNvSpPr txBox="1">
            <a:spLocks noChangeArrowheads="1"/>
          </p:cNvSpPr>
          <p:nvPr/>
        </p:nvSpPr>
        <p:spPr bwMode="auto">
          <a:xfrm>
            <a:off x="1838325" y="857250"/>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sp>
        <p:nvSpPr>
          <p:cNvPr id="15365" name="Text Box 5"/>
          <p:cNvSpPr txBox="1">
            <a:spLocks noChangeArrowheads="1"/>
          </p:cNvSpPr>
          <p:nvPr/>
        </p:nvSpPr>
        <p:spPr bwMode="auto">
          <a:xfrm>
            <a:off x="485775" y="5376863"/>
            <a:ext cx="36576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b="1">
                <a:solidFill>
                  <a:srgbClr val="000066"/>
                </a:solidFill>
                <a:latin typeface="Times New Roman" pitchFamily="18" charset="0"/>
              </a:rPr>
              <a:t>                </a:t>
            </a:r>
            <a:r>
              <a:rPr lang="en-US" sz="2800" b="1">
                <a:solidFill>
                  <a:srgbClr val="990000"/>
                </a:solidFill>
                <a:latin typeface="Times New Roman" pitchFamily="18" charset="0"/>
              </a:rPr>
              <a:t>Phố cổ</a:t>
            </a:r>
          </a:p>
          <a:p>
            <a:pPr eaLnBrk="1" fontAlgn="base" hangingPunct="1">
              <a:spcBef>
                <a:spcPct val="0"/>
              </a:spcBef>
              <a:spcAft>
                <a:spcPct val="0"/>
              </a:spcAft>
            </a:pPr>
            <a:r>
              <a:rPr lang="en-US" sz="2000" b="1">
                <a:solidFill>
                  <a:srgbClr val="000066"/>
                </a:solidFill>
                <a:latin typeface="Times New Roman" pitchFamily="18" charset="0"/>
              </a:rPr>
              <a:t>Tranh sơn dầu của họa sĩ Bùi Xuân Phái (1920 – 1988 )</a:t>
            </a:r>
          </a:p>
        </p:txBody>
      </p:sp>
      <p:pic>
        <p:nvPicPr>
          <p:cNvPr id="15366" name="Picture 6" descr="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038600" cy="3352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1" name="Text Box 11"/>
          <p:cNvSpPr txBox="1">
            <a:spLocks noChangeArrowheads="1"/>
          </p:cNvSpPr>
          <p:nvPr/>
        </p:nvSpPr>
        <p:spPr bwMode="auto">
          <a:xfrm>
            <a:off x="4572000" y="1851025"/>
            <a:ext cx="4419600" cy="4857750"/>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a:solidFill>
                  <a:srgbClr val="000066"/>
                </a:solidFill>
                <a:latin typeface="Times New Roman" pitchFamily="18" charset="0"/>
              </a:rPr>
              <a:t>   - </a:t>
            </a:r>
            <a:r>
              <a:rPr lang="en-US" sz="2400" b="1" i="1">
                <a:solidFill>
                  <a:srgbClr val="000066"/>
                </a:solidFill>
                <a:latin typeface="Times New Roman" pitchFamily="18" charset="0"/>
              </a:rPr>
              <a:t>Bức tranh được vẽ với hoà sắc của màu nâu trầm, màu xám và vàng nhẹ, thể hiện sinh động các hình ảnh : những mảng tường nhà rêu phong, những mái ngói đỏ đã chuyểnthành màu nâu sẫm, những ô cửa bạc màu vì thời gian tạo cho người xem một cảm giác thật bình yên. Đây cũng là những màu sắc yêu thích của hoạ sĩ và hiện diện thường xuyên trong các tác phẩm của ông.</a:t>
            </a:r>
          </a:p>
        </p:txBody>
      </p:sp>
      <p:sp>
        <p:nvSpPr>
          <p:cNvPr id="10" name="TextBox 9">
            <a:extLst>
              <a:ext uri="{FF2B5EF4-FFF2-40B4-BE49-F238E27FC236}">
                <a16:creationId xmlns="" xmlns:a16="http://schemas.microsoft.com/office/drawing/2014/main" id="{C02B5020-AECA-4406-A7BF-465D5E074ECB}"/>
              </a:ext>
            </a:extLst>
          </p:cNvPr>
          <p:cNvSpPr txBox="1"/>
          <p:nvPr/>
        </p:nvSpPr>
        <p:spPr>
          <a:xfrm>
            <a:off x="2278966" y="3198614"/>
            <a:ext cx="4586068" cy="369332"/>
          </a:xfrm>
          <a:prstGeom prst="rect">
            <a:avLst/>
          </a:prstGeom>
          <a:noFill/>
        </p:spPr>
        <p:txBody>
          <a:bodyPr wrap="square">
            <a:spAutoFit/>
          </a:bodyPr>
          <a:lstStyle/>
          <a:p>
            <a:pPr eaLnBrk="1" fontAlgn="base" hangingPunct="1">
              <a:spcBef>
                <a:spcPct val="50000"/>
              </a:spcBef>
              <a:spcAft>
                <a:spcPct val="0"/>
              </a:spcAft>
            </a:pPr>
            <a:r>
              <a:rPr lang="en-US" sz="1800" b="1" i="1" dirty="0" err="1">
                <a:solidFill>
                  <a:schemeClr val="bg1"/>
                </a:solidFill>
                <a:latin typeface="Times New Roman" pitchFamily="18" charset="0"/>
              </a:rPr>
              <a:t>Thứ</a:t>
            </a:r>
            <a:r>
              <a:rPr lang="en-US" sz="1800" b="1" i="1" dirty="0">
                <a:solidFill>
                  <a:schemeClr val="bg1"/>
                </a:solidFill>
                <a:latin typeface="Times New Roman" pitchFamily="18" charset="0"/>
              </a:rPr>
              <a:t>   </a:t>
            </a:r>
            <a:r>
              <a:rPr lang="en-US" sz="1800" b="1" i="1" dirty="0" err="1">
                <a:solidFill>
                  <a:schemeClr val="bg1"/>
                </a:solidFill>
                <a:latin typeface="Times New Roman" pitchFamily="18" charset="0"/>
              </a:rPr>
              <a:t>ngày</a:t>
            </a:r>
            <a:r>
              <a:rPr lang="en-US" sz="1800" b="1" i="1" dirty="0">
                <a:solidFill>
                  <a:schemeClr val="bg1"/>
                </a:solidFill>
                <a:latin typeface="Times New Roman" pitchFamily="18" charset="0"/>
              </a:rPr>
              <a:t>   </a:t>
            </a:r>
            <a:r>
              <a:rPr lang="en-US" sz="1800" b="1" i="1" dirty="0" err="1">
                <a:solidFill>
                  <a:schemeClr val="bg1"/>
                </a:solidFill>
                <a:latin typeface="Times New Roman" pitchFamily="18" charset="0"/>
              </a:rPr>
              <a:t>tháng</a:t>
            </a:r>
            <a:r>
              <a:rPr lang="en-US" sz="1800" b="1" i="1" dirty="0">
                <a:solidFill>
                  <a:schemeClr val="bg1"/>
                </a:solidFill>
                <a:latin typeface="Times New Roman" pitchFamily="18" charset="0"/>
              </a:rPr>
              <a:t>    </a:t>
            </a:r>
            <a:r>
              <a:rPr lang="en-US" sz="1800" b="1" i="1" dirty="0" err="1">
                <a:solidFill>
                  <a:schemeClr val="bg1"/>
                </a:solidFill>
                <a:latin typeface="Times New Roman" pitchFamily="18" charset="0"/>
              </a:rPr>
              <a:t>năm</a:t>
            </a:r>
            <a:r>
              <a:rPr lang="en-US" sz="1800" b="1" i="1" dirty="0">
                <a:solidFill>
                  <a:schemeClr val="bg1"/>
                </a:solidFill>
                <a:latin typeface="Times New Roman" pitchFamily="18" charset="0"/>
              </a:rPr>
              <a:t> 2021</a:t>
            </a:r>
          </a:p>
        </p:txBody>
      </p:sp>
    </p:spTree>
    <p:extLst>
      <p:ext uri="{BB962C8B-B14F-4D97-AF65-F5344CB8AC3E}">
        <p14:creationId xmlns:p14="http://schemas.microsoft.com/office/powerpoint/2010/main" val="1112785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71">
                                            <p:txEl>
                                              <p:pRg st="0" end="0"/>
                                            </p:txEl>
                                          </p:spTgt>
                                        </p:tgtEl>
                                        <p:attrNameLst>
                                          <p:attrName>style.visibility</p:attrName>
                                        </p:attrNameLst>
                                      </p:cBhvr>
                                      <p:to>
                                        <p:strVal val="visible"/>
                                      </p:to>
                                    </p:set>
                                    <p:animEffect transition="in" filter="wedge">
                                      <p:cBhvr>
                                        <p:cTn id="7" dur="2000"/>
                                        <p:tgtEl>
                                          <p:spTgt spid="15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81000" y="609600"/>
            <a:ext cx="8153400" cy="56451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a:solidFill>
                  <a:srgbClr val="333399"/>
                </a:solidFill>
                <a:latin typeface="Times New Roman" pitchFamily="18" charset="0"/>
              </a:rPr>
              <a:t>Sơn dầu là một loại họa phẩm, làm từ sắc tố pigment, thường là dạng bột màu được nghiền kĩ với dầu lanh (cây gai) hay dầu cù túc. Không thấm nước và có độ dẻo và độ che phủ mạnh.Sơn dầu được sử dụng rộng rãi, và phổ biến ở hầu hết các nước trên thế giới. Ở Việt Nam ta bắt đầu từ khoảng thế kỉ 18 . </a:t>
            </a:r>
          </a:p>
          <a:p>
            <a:pPr fontAlgn="base">
              <a:spcBef>
                <a:spcPct val="50000"/>
              </a:spcBef>
              <a:spcAft>
                <a:spcPct val="0"/>
              </a:spcAft>
            </a:pPr>
            <a:r>
              <a:rPr lang="en-US" sz="2800">
                <a:solidFill>
                  <a:srgbClr val="333399"/>
                </a:solidFill>
                <a:latin typeface="Times New Roman" pitchFamily="18" charset="0"/>
              </a:rPr>
              <a:t>Tranh sơn dầu có độ bền rất cao ,màu sắc đẹp,dễ thể hiện cảm xúc bằng nhiều phương pháp và kĩ thuật khác nhau .</a:t>
            </a:r>
          </a:p>
          <a:p>
            <a:pPr fontAlgn="base">
              <a:spcBef>
                <a:spcPct val="50000"/>
              </a:spcBef>
              <a:spcAft>
                <a:spcPct val="0"/>
              </a:spcAft>
            </a:pPr>
            <a:r>
              <a:rPr lang="en-US" sz="2800">
                <a:solidFill>
                  <a:srgbClr val="333399"/>
                </a:solidFill>
                <a:latin typeface="Times New Roman" pitchFamily="18" charset="0"/>
              </a:rPr>
              <a:t>Một trong những họa sĩ thành công nhất trong chất liệu sơn dầu đó là Họa sĩ </a:t>
            </a:r>
            <a:r>
              <a:rPr lang="en-US" sz="2800">
                <a:solidFill>
                  <a:srgbClr val="FF9900"/>
                </a:solidFill>
                <a:latin typeface="Times New Roman" pitchFamily="18" charset="0"/>
              </a:rPr>
              <a:t>Bùi Xuân Phái với phố cổ Hà Nội</a:t>
            </a:r>
            <a:r>
              <a:rPr lang="en-US" sz="2800">
                <a:solidFill>
                  <a:srgbClr val="FFFF66"/>
                </a:solidFill>
                <a:latin typeface="Times New Roman" pitchFamily="18" charset="0"/>
              </a:rPr>
              <a:t> .</a:t>
            </a:r>
          </a:p>
        </p:txBody>
      </p:sp>
    </p:spTree>
    <p:extLst>
      <p:ext uri="{BB962C8B-B14F-4D97-AF65-F5344CB8AC3E}">
        <p14:creationId xmlns:p14="http://schemas.microsoft.com/office/powerpoint/2010/main" val="614919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6562"/>
                                        </p:tgtEl>
                                        <p:attrNameLst>
                                          <p:attrName>style.visibility</p:attrName>
                                        </p:attrNameLst>
                                      </p:cBhvr>
                                      <p:to>
                                        <p:strVal val="visible"/>
                                      </p:to>
                                    </p:set>
                                    <p:anim calcmode="discrete" valueType="clr">
                                      <p:cBhvr override="childStyle">
                                        <p:cTn id="7" dur="80"/>
                                        <p:tgtEl>
                                          <p:spTgt spid="665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6562"/>
                                        </p:tgtEl>
                                        <p:attrNameLst>
                                          <p:attrName>fillcolor</p:attrName>
                                        </p:attrNameLst>
                                      </p:cBhvr>
                                      <p:tavLst>
                                        <p:tav tm="0">
                                          <p:val>
                                            <p:clrVal>
                                              <a:schemeClr val="accent2"/>
                                            </p:clrVal>
                                          </p:val>
                                        </p:tav>
                                        <p:tav tm="50000">
                                          <p:val>
                                            <p:clrVal>
                                              <a:schemeClr val="hlink"/>
                                            </p:clrVal>
                                          </p:val>
                                        </p:tav>
                                      </p:tavLst>
                                    </p:anim>
                                    <p:set>
                                      <p:cBhvr>
                                        <p:cTn id="9" dur="80"/>
                                        <p:tgtEl>
                                          <p:spTgt spid="665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28600"/>
            <a:ext cx="9144000" cy="1143000"/>
          </a:xfrm>
        </p:spPr>
        <p:txBody>
          <a:bodyPr/>
          <a:lstStyle/>
          <a:p>
            <a:r>
              <a:rPr lang="en-US" sz="3200">
                <a:solidFill>
                  <a:schemeClr val="folHlink"/>
                </a:solidFill>
                <a:latin typeface="Arial Unicode MS" pitchFamily="34" charset="-128"/>
              </a:rPr>
              <a:t>Một số hình ảnh về cầu Thê Húc và Hồ Gươm</a:t>
            </a:r>
          </a:p>
        </p:txBody>
      </p:sp>
      <p:pic>
        <p:nvPicPr>
          <p:cNvPr id="77828" name="Picture 4" descr="2V1IUJCA4IPHKHCA0LMX95CA01V2KPCAO9YOOECAEJVY2WCA3I92GDCAOUO6XVCAPKYEP7CAXI8558CAM1870LCAPIRN6NCA806HEDCARLAF0YCAOUDSD9CAWN1S44CA8VIWZZCA1BEQWSCAV08V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419600" cy="3013075"/>
          </a:xfrm>
          <a:prstGeom prst="rect">
            <a:avLst/>
          </a:prstGeom>
          <a:noFill/>
          <a:extLst>
            <a:ext uri="{909E8E84-426E-40DD-AFC4-6F175D3DCCD1}">
              <a14:hiddenFill xmlns:a14="http://schemas.microsoft.com/office/drawing/2010/main">
                <a:solidFill>
                  <a:srgbClr val="FFFFFF"/>
                </a:solidFill>
              </a14:hiddenFill>
            </a:ext>
          </a:extLst>
        </p:spPr>
      </p:pic>
      <p:pic>
        <p:nvPicPr>
          <p:cNvPr id="77831" name="Picture 7" descr="t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51275"/>
            <a:ext cx="4191000" cy="3006725"/>
          </a:xfrm>
          <a:prstGeom prst="rect">
            <a:avLst/>
          </a:prstGeom>
          <a:noFill/>
          <a:extLst>
            <a:ext uri="{909E8E84-426E-40DD-AFC4-6F175D3DCCD1}">
              <a14:hiddenFill xmlns:a14="http://schemas.microsoft.com/office/drawing/2010/main">
                <a:solidFill>
                  <a:srgbClr val="FFFFFF"/>
                </a:solidFill>
              </a14:hiddenFill>
            </a:ext>
          </a:extLst>
        </p:spPr>
      </p:pic>
      <p:pic>
        <p:nvPicPr>
          <p:cNvPr id="77832" name="Picture 8" descr="5F6M3YCA3FY3U5CAAMW4ADCAFK8VGZCAS58T9RCAB7OKA4CATI1PXGCAMYTFJLCA8QQ610CAVPFYFECA62MPDNCAATMXP4CAWBBJBQCA0OUWITCADKCX0TCAOJQLJVCAUCR7VOCADRZWBECAHRYWF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0"/>
            <a:ext cx="41179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7833" name="Picture 9" descr="FV334GCAY1PECECAB9TXQTCAUWJ497CA5P1M6NCAKATBSZCAUR96F1CAOYM9F8CATNH5GMCAJ00SIXCAZ2PSJWCA2PDX5KCAWAM0MOCA96U3Y2CASEN1CLCAHL825XCAX954LMCASQUOSUCAKI3J0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10000"/>
            <a:ext cx="4419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233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a:off x="0" y="0"/>
            <a:ext cx="9144000" cy="7620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22531" name="Rounded Rectangle 47"/>
          <p:cNvSpPr>
            <a:spLocks noChangeArrowheads="1"/>
          </p:cNvSpPr>
          <p:nvPr/>
        </p:nvSpPr>
        <p:spPr bwMode="auto">
          <a:xfrm>
            <a:off x="0" y="6172200"/>
            <a:ext cx="9144000" cy="685800"/>
          </a:xfrm>
          <a:prstGeom prst="roundRect">
            <a:avLst>
              <a:gd name="adj" fmla="val 16667"/>
            </a:avLst>
          </a:prstGeom>
          <a:solidFill>
            <a:srgbClr val="7D252B"/>
          </a:solidFill>
          <a:ln w="25400" algn="ctr">
            <a:solidFill>
              <a:srgbClr val="385D8A"/>
            </a:solidFill>
            <a:round/>
            <a:headEnd/>
            <a:tailEnd/>
          </a:ln>
        </p:spPr>
        <p:txBody>
          <a:bodyPr anchor="ctr"/>
          <a:lstStyle/>
          <a:p>
            <a:pPr algn="ctr" fontAlgn="base">
              <a:spcBef>
                <a:spcPct val="0"/>
              </a:spcBef>
              <a:spcAft>
                <a:spcPct val="0"/>
              </a:spcAft>
            </a:pPr>
            <a:endParaRPr lang="en-US">
              <a:solidFill>
                <a:srgbClr val="000000"/>
              </a:solidFill>
            </a:endParaRPr>
          </a:p>
        </p:txBody>
      </p:sp>
      <p:grpSp>
        <p:nvGrpSpPr>
          <p:cNvPr id="2052" name="Group 156"/>
          <p:cNvGrpSpPr>
            <a:grpSpLocks/>
          </p:cNvGrpSpPr>
          <p:nvPr/>
        </p:nvGrpSpPr>
        <p:grpSpPr bwMode="auto">
          <a:xfrm>
            <a:off x="4438650" y="2143125"/>
            <a:ext cx="4648200" cy="1066800"/>
            <a:chOff x="1296" y="1680"/>
            <a:chExt cx="2928" cy="432"/>
          </a:xfrm>
        </p:grpSpPr>
        <p:sp>
          <p:nvSpPr>
            <p:cNvPr id="2063" name="AutoShape 157"/>
            <p:cNvSpPr>
              <a:spLocks noChangeArrowheads="1"/>
            </p:cNvSpPr>
            <p:nvPr/>
          </p:nvSpPr>
          <p:spPr bwMode="gray">
            <a:xfrm>
              <a:off x="1510"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p>
              <a:pPr algn="ctr" fontAlgn="base">
                <a:spcBef>
                  <a:spcPct val="0"/>
                </a:spcBef>
                <a:spcAft>
                  <a:spcPct val="0"/>
                </a:spcAft>
              </a:pPr>
              <a:endParaRPr lang="en-US">
                <a:solidFill>
                  <a:srgbClr val="000000"/>
                </a:solidFill>
              </a:endParaRPr>
            </a:p>
          </p:txBody>
        </p:sp>
        <p:sp>
          <p:nvSpPr>
            <p:cNvPr id="2064" name="Text Box 158"/>
            <p:cNvSpPr txBox="1">
              <a:spLocks noChangeArrowheads="1"/>
            </p:cNvSpPr>
            <p:nvPr/>
          </p:nvSpPr>
          <p:spPr bwMode="gray">
            <a:xfrm>
              <a:off x="1776" y="1728"/>
              <a:ext cx="216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solidFill>
                  <a:srgbClr val="000000"/>
                </a:solidFill>
              </a:endParaRPr>
            </a:p>
          </p:txBody>
        </p:sp>
        <p:grpSp>
          <p:nvGrpSpPr>
            <p:cNvPr id="2065" name="Group 159"/>
            <p:cNvGrpSpPr>
              <a:grpSpLocks/>
            </p:cNvGrpSpPr>
            <p:nvPr/>
          </p:nvGrpSpPr>
          <p:grpSpPr bwMode="auto">
            <a:xfrm>
              <a:off x="1296" y="1680"/>
              <a:ext cx="528" cy="432"/>
              <a:chOff x="1296" y="1680"/>
              <a:chExt cx="528" cy="432"/>
            </a:xfrm>
          </p:grpSpPr>
          <p:sp>
            <p:nvSpPr>
              <p:cNvPr id="2067" name="Oval 160"/>
              <p:cNvSpPr>
                <a:spLocks noChangeArrowheads="1"/>
              </p:cNvSpPr>
              <p:nvPr/>
            </p:nvSpPr>
            <p:spPr bwMode="gray">
              <a:xfrm rot="1758052">
                <a:off x="1310"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2068" name="Oval 161"/>
              <p:cNvSpPr>
                <a:spLocks noChangeArrowheads="1"/>
              </p:cNvSpPr>
              <p:nvPr/>
            </p:nvSpPr>
            <p:spPr bwMode="gray">
              <a:xfrm rot="1758052">
                <a:off x="1296"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lang="en-US">
                  <a:solidFill>
                    <a:srgbClr val="000000"/>
                  </a:solidFill>
                </a:endParaRPr>
              </a:p>
            </p:txBody>
          </p:sp>
          <p:pic>
            <p:nvPicPr>
              <p:cNvPr id="2069" name="Picture 16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6" name="Text Box 163"/>
            <p:cNvSpPr txBox="1">
              <a:spLocks noChangeArrowheads="1"/>
            </p:cNvSpPr>
            <p:nvPr/>
          </p:nvSpPr>
          <p:spPr bwMode="gray">
            <a:xfrm>
              <a:off x="1507" y="1698"/>
              <a:ext cx="11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sz="3600" b="1" dirty="0">
                <a:solidFill>
                  <a:srgbClr val="FF0000"/>
                </a:solidFill>
                <a:latin typeface="Times New Roman" pitchFamily="18" charset="0"/>
              </a:endParaRPr>
            </a:p>
          </p:txBody>
        </p:sp>
      </p:grpSp>
      <p:sp>
        <p:nvSpPr>
          <p:cNvPr id="2053" name="Text Box 23"/>
          <p:cNvSpPr txBox="1">
            <a:spLocks noChangeArrowheads="1"/>
          </p:cNvSpPr>
          <p:nvPr/>
        </p:nvSpPr>
        <p:spPr bwMode="auto">
          <a:xfrm>
            <a:off x="5276850" y="2438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b="1">
                <a:solidFill>
                  <a:srgbClr val="990000"/>
                </a:solidFill>
                <a:latin typeface="Times New Roman" pitchFamily="18" charset="0"/>
              </a:rPr>
              <a:t>MÔN: MĨ THUẬT- LỚP 4</a:t>
            </a:r>
          </a:p>
        </p:txBody>
      </p:sp>
      <p:grpSp>
        <p:nvGrpSpPr>
          <p:cNvPr id="2054" name="Group 31"/>
          <p:cNvGrpSpPr>
            <a:grpSpLocks/>
          </p:cNvGrpSpPr>
          <p:nvPr/>
        </p:nvGrpSpPr>
        <p:grpSpPr bwMode="auto">
          <a:xfrm>
            <a:off x="4419600" y="3581400"/>
            <a:ext cx="5187950" cy="1066800"/>
            <a:chOff x="2780" y="2292"/>
            <a:chExt cx="3268" cy="672"/>
          </a:xfrm>
        </p:grpSpPr>
        <p:sp>
          <p:nvSpPr>
            <p:cNvPr id="2056" name="AutoShape 157"/>
            <p:cNvSpPr>
              <a:spLocks noChangeArrowheads="1"/>
            </p:cNvSpPr>
            <p:nvPr/>
          </p:nvSpPr>
          <p:spPr bwMode="gray">
            <a:xfrm>
              <a:off x="2994" y="2337"/>
              <a:ext cx="2714" cy="537"/>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p>
              <a:pPr algn="ctr" fontAlgn="base">
                <a:spcBef>
                  <a:spcPct val="0"/>
                </a:spcBef>
                <a:spcAft>
                  <a:spcPct val="0"/>
                </a:spcAft>
              </a:pPr>
              <a:endParaRPr lang="en-US">
                <a:solidFill>
                  <a:srgbClr val="000000"/>
                </a:solidFill>
              </a:endParaRPr>
            </a:p>
          </p:txBody>
        </p:sp>
        <p:grpSp>
          <p:nvGrpSpPr>
            <p:cNvPr id="2057" name="Group 159"/>
            <p:cNvGrpSpPr>
              <a:grpSpLocks/>
            </p:cNvGrpSpPr>
            <p:nvPr/>
          </p:nvGrpSpPr>
          <p:grpSpPr bwMode="auto">
            <a:xfrm>
              <a:off x="2780" y="2292"/>
              <a:ext cx="528" cy="672"/>
              <a:chOff x="1296" y="1680"/>
              <a:chExt cx="528" cy="432"/>
            </a:xfrm>
          </p:grpSpPr>
          <p:sp>
            <p:nvSpPr>
              <p:cNvPr id="2060" name="Oval 160"/>
              <p:cNvSpPr>
                <a:spLocks noChangeArrowheads="1"/>
              </p:cNvSpPr>
              <p:nvPr/>
            </p:nvSpPr>
            <p:spPr bwMode="gray">
              <a:xfrm rot="1758052">
                <a:off x="1310"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2061" name="Oval 161"/>
              <p:cNvSpPr>
                <a:spLocks noChangeArrowheads="1"/>
              </p:cNvSpPr>
              <p:nvPr/>
            </p:nvSpPr>
            <p:spPr bwMode="gray">
              <a:xfrm rot="1758052">
                <a:off x="1296"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lang="en-US">
                  <a:solidFill>
                    <a:srgbClr val="000000"/>
                  </a:solidFill>
                </a:endParaRPr>
              </a:p>
            </p:txBody>
          </p:sp>
          <p:pic>
            <p:nvPicPr>
              <p:cNvPr id="2062" name="Picture 16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8" name="Text Box 163"/>
            <p:cNvSpPr txBox="1">
              <a:spLocks noChangeArrowheads="1"/>
            </p:cNvSpPr>
            <p:nvPr/>
          </p:nvSpPr>
          <p:spPr bwMode="gray">
            <a:xfrm>
              <a:off x="2991" y="2320"/>
              <a:ext cx="1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sz="3600" b="1" dirty="0">
                <a:solidFill>
                  <a:srgbClr val="FFFFFF"/>
                </a:solidFill>
                <a:latin typeface="Times New Roman" pitchFamily="18" charset="0"/>
              </a:endParaRPr>
            </a:p>
          </p:txBody>
        </p:sp>
        <p:sp>
          <p:nvSpPr>
            <p:cNvPr id="2059" name="Text Box 38"/>
            <p:cNvSpPr txBox="1">
              <a:spLocks noChangeArrowheads="1"/>
            </p:cNvSpPr>
            <p:nvPr/>
          </p:nvSpPr>
          <p:spPr bwMode="auto">
            <a:xfrm>
              <a:off x="3360" y="2405"/>
              <a:ext cx="26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a:solidFill>
                    <a:srgbClr val="000066"/>
                  </a:solidFill>
                  <a:latin typeface="Times New Roman" pitchFamily="18" charset="0"/>
                </a:rPr>
                <a:t>Xem tranh phong cảnh</a:t>
              </a:r>
            </a:p>
          </p:txBody>
        </p:sp>
      </p:grpSp>
      <p:pic>
        <p:nvPicPr>
          <p:cNvPr id="2055" name="Picture 41" descr="tranh-phong-thuy-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4343400" cy="54102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5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par>
                                <p:cTn id="8" presetID="5" presetClass="entr" presetSubtype="10" repeatCount="5000" fill="hold"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checkerboard(across)">
                                      <p:cBhvr>
                                        <p:cTn id="10"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503583" y="1600200"/>
            <a:ext cx="8229600" cy="4525963"/>
          </a:xfrm>
        </p:spPr>
        <p:txBody>
          <a:bodyPr/>
          <a:lstStyle/>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Horizontal Scroll 3"/>
          <p:cNvSpPr/>
          <p:nvPr/>
        </p:nvSpPr>
        <p:spPr>
          <a:xfrm>
            <a:off x="685800" y="2133600"/>
            <a:ext cx="8001000" cy="4419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0000"/>
                </a:solidFill>
                <a:latin typeface="Times New Roman" panose="02020603050405020304" pitchFamily="18" charset="0"/>
                <a:ea typeface="Calibri" panose="020F0502020204030204" pitchFamily="34" charset="0"/>
              </a:rPr>
              <a:t>Em hãy vẽ </a:t>
            </a:r>
            <a:r>
              <a:rPr lang="en-US" sz="3600" dirty="0" err="1" smtClean="0">
                <a:solidFill>
                  <a:srgbClr val="000000"/>
                </a:solidFill>
                <a:latin typeface="Times New Roman" panose="02020603050405020304" pitchFamily="18" charset="0"/>
                <a:ea typeface="Calibri" panose="020F0502020204030204" pitchFamily="34" charset="0"/>
              </a:rPr>
              <a:t>màu</a:t>
            </a:r>
            <a:r>
              <a:rPr lang="en-US" sz="3600" dirty="0" smtClean="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vào</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vở</a:t>
            </a:r>
            <a:r>
              <a:rPr lang="en-US" sz="3600" dirty="0">
                <a:solidFill>
                  <a:srgbClr val="000000"/>
                </a:solidFill>
                <a:latin typeface="Times New Roman" panose="02020603050405020304" pitchFamily="18" charset="0"/>
                <a:ea typeface="Calibri" panose="020F0502020204030204" pitchFamily="34" charset="0"/>
              </a:rPr>
              <a:t> </a:t>
            </a:r>
            <a:r>
              <a:rPr lang="en-US" sz="3600" dirty="0" err="1" smtClean="0">
                <a:solidFill>
                  <a:srgbClr val="000000"/>
                </a:solidFill>
                <a:latin typeface="Times New Roman" panose="02020603050405020304" pitchFamily="18" charset="0"/>
                <a:ea typeface="Calibri" panose="020F0502020204030204" pitchFamily="34" charset="0"/>
              </a:rPr>
              <a:t>luyện</a:t>
            </a:r>
            <a:r>
              <a:rPr lang="en-US" sz="3600" dirty="0" smtClean="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tập</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Mĩ</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thuật</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lớp</a:t>
            </a:r>
            <a:r>
              <a:rPr lang="en-US" sz="3600" dirty="0">
                <a:solidFill>
                  <a:srgbClr val="000000"/>
                </a:solidFill>
                <a:latin typeface="Times New Roman" panose="02020603050405020304" pitchFamily="18" charset="0"/>
                <a:ea typeface="Calibri" panose="020F0502020204030204" pitchFamily="34" charset="0"/>
              </a:rPr>
              <a:t> </a:t>
            </a:r>
            <a:r>
              <a:rPr lang="en-US" sz="3600" dirty="0" smtClean="0">
                <a:solidFill>
                  <a:srgbClr val="000000"/>
                </a:solidFill>
                <a:latin typeface="Times New Roman" panose="02020603050405020304" pitchFamily="18" charset="0"/>
                <a:ea typeface="Calibri" panose="020F0502020204030204" pitchFamily="34" charset="0"/>
              </a:rPr>
              <a:t>4 </a:t>
            </a:r>
            <a:r>
              <a:rPr lang="en-US" sz="3600" dirty="0" err="1" smtClean="0">
                <a:solidFill>
                  <a:srgbClr val="000000"/>
                </a:solidFill>
                <a:latin typeface="Times New Roman" panose="02020603050405020304" pitchFamily="18" charset="0"/>
                <a:ea typeface="Calibri" panose="020F0502020204030204" pitchFamily="34" charset="0"/>
              </a:rPr>
              <a:t>tập</a:t>
            </a:r>
            <a:r>
              <a:rPr lang="en-US" sz="3600" dirty="0" smtClean="0">
                <a:solidFill>
                  <a:srgbClr val="000000"/>
                </a:solidFill>
                <a:latin typeface="Times New Roman" panose="02020603050405020304" pitchFamily="18" charset="0"/>
                <a:ea typeface="Calibri" panose="020F0502020204030204" pitchFamily="34" charset="0"/>
              </a:rPr>
              <a:t> 2 </a:t>
            </a:r>
            <a:r>
              <a:rPr lang="en-US" sz="3600" dirty="0" err="1">
                <a:solidFill>
                  <a:srgbClr val="000000"/>
                </a:solidFill>
                <a:latin typeface="Times New Roman" panose="02020603050405020304" pitchFamily="18" charset="0"/>
                <a:ea typeface="Calibri" panose="020F0502020204030204" pitchFamily="34" charset="0"/>
              </a:rPr>
              <a:t>trang</a:t>
            </a:r>
            <a:r>
              <a:rPr lang="en-US" sz="3600" dirty="0">
                <a:solidFill>
                  <a:srgbClr val="000000"/>
                </a:solidFill>
                <a:latin typeface="Times New Roman" panose="02020603050405020304" pitchFamily="18" charset="0"/>
                <a:ea typeface="Calibri" panose="020F0502020204030204" pitchFamily="34" charset="0"/>
              </a:rPr>
              <a:t> </a:t>
            </a:r>
            <a:r>
              <a:rPr lang="en-US" sz="3600" dirty="0" smtClean="0">
                <a:solidFill>
                  <a:srgbClr val="000000"/>
                </a:solidFill>
                <a:latin typeface="Times New Roman" panose="02020603050405020304" pitchFamily="18" charset="0"/>
                <a:ea typeface="Calibri" panose="020F0502020204030204" pitchFamily="34" charset="0"/>
              </a:rPr>
              <a:t>15.</a:t>
            </a:r>
            <a:endParaRPr lang="en-US" sz="3600" dirty="0">
              <a:solidFill>
                <a:prstClr val="white"/>
              </a:solidFill>
            </a:endParaRPr>
          </a:p>
        </p:txBody>
      </p:sp>
    </p:spTree>
    <p:custDataLst>
      <p:tags r:id="rId1"/>
    </p:custDataLst>
    <p:extLst>
      <p:ext uri="{BB962C8B-B14F-4D97-AF65-F5344CB8AC3E}">
        <p14:creationId xmlns:p14="http://schemas.microsoft.com/office/powerpoint/2010/main" val="4191027653"/>
      </p:ext>
    </p:extLst>
  </p:cSld>
  <p:clrMapOvr>
    <a:masterClrMapping/>
  </p:clrMapOvr>
  <p:transition advTm="820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0" y="1600200"/>
            <a:ext cx="9220200" cy="5257800"/>
          </a:xfrm>
        </p:spPr>
        <p:txBody>
          <a:bodyPr/>
          <a:lstStyle/>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Dặn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dò</a:t>
            </a:r>
            <a:r>
              <a:rPr lang="en-US" dirty="0" smtClean="0">
                <a:latin typeface="Times New Roman" panose="02020603050405020304" pitchFamily="18" charset="0"/>
                <a:cs typeface="Times New Roman" panose="02020603050405020304" pitchFamily="18" charset="0"/>
              </a:rPr>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5" name="Horizontal Scroll 4"/>
          <p:cNvSpPr/>
          <p:nvPr/>
        </p:nvSpPr>
        <p:spPr>
          <a:xfrm>
            <a:off x="457200" y="2133600"/>
            <a:ext cx="8382000" cy="4343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prstClr val="white"/>
                </a:solidFill>
                <a:latin typeface="Times New Roman" panose="02020603050405020304" pitchFamily="18" charset="0"/>
                <a:cs typeface="Times New Roman" panose="02020603050405020304" pitchFamily="18" charset="0"/>
              </a:rPr>
              <a:t>Các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em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thật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đáng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khen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cô</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sẽ</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nhận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xét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bài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của</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các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em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vào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thời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gian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mình</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lại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nhé</a:t>
            </a:r>
            <a:r>
              <a:rPr lang="en-US" sz="3200" dirty="0">
                <a:solidFill>
                  <a:prstClr val="white"/>
                </a:solidFill>
                <a:latin typeface="Times New Roman" panose="02020603050405020304" pitchFamily="18" charset="0"/>
                <a:cs typeface="Times New Roman" panose="02020603050405020304" pitchFamily="18" charset="0"/>
              </a:rPr>
              <a:t>.</a:t>
            </a:r>
          </a:p>
          <a:p>
            <a:r>
              <a:rPr lang="en-US" sz="3200" dirty="0" err="1">
                <a:solidFill>
                  <a:prstClr val="white"/>
                </a:solidFill>
                <a:latin typeface="Times New Roman" panose="02020603050405020304" pitchFamily="18" charset="0"/>
                <a:cs typeface="Times New Roman" panose="02020603050405020304" pitchFamily="18" charset="0"/>
              </a:rPr>
              <a:t>Tuần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sau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chúng</a:t>
            </a:r>
            <a:r>
              <a:rPr lang="en-US" sz="3200" dirty="0">
                <a:solidFill>
                  <a:prstClr val="white"/>
                </a:solidFill>
                <a:latin typeface="Times New Roman" panose="02020603050405020304" pitchFamily="18" charset="0"/>
                <a:cs typeface="Times New Roman" panose="02020603050405020304" pitchFamily="18" charset="0"/>
              </a:rPr>
              <a:t> ta </a:t>
            </a:r>
            <a:r>
              <a:rPr lang="en-US" sz="3200" dirty="0" err="1">
                <a:solidFill>
                  <a:prstClr val="white"/>
                </a:solidFill>
                <a:latin typeface="Times New Roman" panose="02020603050405020304" pitchFamily="18" charset="0"/>
                <a:cs typeface="Times New Roman" panose="02020603050405020304" pitchFamily="18" charset="0"/>
              </a:rPr>
              <a:t>tiếp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tục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chủ</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đề</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smtClean="0">
                <a:solidFill>
                  <a:prstClr val="white"/>
                </a:solidFill>
                <a:latin typeface="Times New Roman" panose="02020603050405020304" pitchFamily="18" charset="0"/>
                <a:cs typeface="Times New Roman" panose="02020603050405020304" pitchFamily="18" charset="0"/>
              </a:rPr>
              <a:t>7 </a:t>
            </a:r>
            <a:r>
              <a:rPr lang="en-US" sz="3200" dirty="0" err="1" smtClean="0">
                <a:solidFill>
                  <a:prstClr val="white"/>
                </a:solidFill>
                <a:latin typeface="Times New Roman" panose="02020603050405020304" pitchFamily="18" charset="0"/>
                <a:cs typeface="Times New Roman" panose="02020603050405020304" pitchFamily="18" charset="0"/>
              </a:rPr>
              <a:t>với</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nội</a:t>
            </a:r>
            <a:r>
              <a:rPr lang="en-US" sz="3200" dirty="0" smtClean="0">
                <a:solidFill>
                  <a:prstClr val="white"/>
                </a:solidFill>
                <a:latin typeface="Times New Roman" panose="02020603050405020304" pitchFamily="18" charset="0"/>
                <a:cs typeface="Times New Roman" panose="02020603050405020304" pitchFamily="18" charset="0"/>
              </a:rPr>
              <a:t> dung: </a:t>
            </a:r>
            <a:r>
              <a:rPr lang="en-US" sz="3200" dirty="0" err="1" smtClean="0">
                <a:solidFill>
                  <a:prstClr val="white"/>
                </a:solidFill>
                <a:latin typeface="Times New Roman" panose="02020603050405020304" pitchFamily="18" charset="0"/>
                <a:cs typeface="Times New Roman" panose="02020603050405020304" pitchFamily="18" charset="0"/>
              </a:rPr>
              <a:t>Xem</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tranh</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của</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các</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họa</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sĩ</a:t>
            </a:r>
            <a:endParaRPr lang="en-US" sz="3200" dirty="0" smtClean="0">
              <a:solidFill>
                <a:prstClr val="white"/>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2152517"/>
      </p:ext>
    </p:extLst>
  </p:cSld>
  <p:clrMapOvr>
    <a:masterClrMapping/>
  </p:clrMapOvr>
  <p:transition advTm="3142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95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p:cNvSpPr txBox="1">
            <a:spLocks noChangeArrowheads="1"/>
          </p:cNvSpPr>
          <p:nvPr/>
        </p:nvSpPr>
        <p:spPr bwMode="auto">
          <a:xfrm>
            <a:off x="762000" y="2971800"/>
            <a:ext cx="7620000" cy="1938992"/>
          </a:xfrm>
          <a:prstGeom prst="rect">
            <a:avLst/>
          </a:prstGeom>
          <a:solidFill>
            <a:srgbClr val="FFFF00">
              <a:alpha val="72940"/>
            </a:srgbClr>
          </a:solidFill>
          <a:ln w="76200">
            <a:pattFill prst="sphere">
              <a:fgClr>
                <a:srgbClr val="FFCCFF"/>
              </a:fgClr>
              <a:bgClr>
                <a:srgbClr val="FF0000"/>
              </a:bgClr>
            </a:patt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4000" dirty="0" err="1" smtClean="0">
                <a:solidFill>
                  <a:srgbClr val="FF0000"/>
                </a:solidFill>
                <a:latin typeface="Times New Roman" pitchFamily="18" charset="0"/>
                <a:cs typeface="Times New Roman" pitchFamily="18" charset="0"/>
              </a:rPr>
              <a:t>Hẹn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gặp</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lại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các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em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vào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tiết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học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sau</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chủ</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đề</a:t>
            </a:r>
            <a:r>
              <a:rPr lang="en-US" sz="4000" dirty="0" smtClean="0">
                <a:solidFill>
                  <a:srgbClr val="FF0000"/>
                </a:solidFill>
                <a:latin typeface="Times New Roman" pitchFamily="18" charset="0"/>
                <a:cs typeface="Times New Roman" pitchFamily="18" charset="0"/>
              </a:rPr>
              <a:t> 7 </a:t>
            </a:r>
            <a:r>
              <a:rPr lang="en-US" sz="4000" dirty="0" err="1" smtClean="0">
                <a:solidFill>
                  <a:srgbClr val="FF0000"/>
                </a:solidFill>
                <a:latin typeface="Times New Roman" pitchFamily="18" charset="0"/>
                <a:cs typeface="Times New Roman" pitchFamily="18" charset="0"/>
              </a:rPr>
              <a:t>nhé</a:t>
            </a:r>
            <a:r>
              <a:rPr lang="en-US" sz="4000" dirty="0" smtClean="0">
                <a:solidFill>
                  <a:srgbClr val="FF0000"/>
                </a:solidFill>
                <a:latin typeface="Times New Roman" pitchFamily="18" charset="0"/>
                <a:cs typeface="Times New Roman" pitchFamily="18" charset="0"/>
              </a:rPr>
              <a:t>!</a:t>
            </a:r>
          </a:p>
          <a:p>
            <a:pPr algn="ctr" fontAlgn="base">
              <a:spcBef>
                <a:spcPct val="0"/>
              </a:spcBef>
              <a:spcAft>
                <a:spcPct val="0"/>
              </a:spcAft>
            </a:pPr>
            <a:r>
              <a:rPr lang="en-US" sz="4000" dirty="0" err="1" smtClean="0">
                <a:solidFill>
                  <a:srgbClr val="FF0000"/>
                </a:solidFill>
                <a:latin typeface="Times New Roman" pitchFamily="18" charset="0"/>
                <a:cs typeface="Times New Roman" pitchFamily="18" charset="0"/>
              </a:rPr>
              <a:t>Chúc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các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em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chăm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ngoan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học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giỏi</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pic>
        <p:nvPicPr>
          <p:cNvPr id="3079"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9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886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495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3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886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26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Ảnh 15" descr="400839.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1" r:id="rId2" imgW="380880" imgH="304920"/>
        </mc:Choice>
        <mc:Fallback>
          <p:control r:id="rId2" imgW="380880" imgH="304920">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410200"/>
                  <a:ext cx="3810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32645960"/>
      </p:ext>
    </p:extLst>
  </p:cSld>
  <p:clrMapOvr>
    <a:masterClrMapping/>
  </p:clrMapOvr>
  <p:transition advTm="128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wd">
                                    <p:tmPct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anim calcmode="lin" valueType="num">
                                      <p:cBhvr>
                                        <p:cTn id="8" dur="3000" fill="hold"/>
                                        <p:tgtEl>
                                          <p:spTgt spid="17"/>
                                        </p:tgtEl>
                                        <p:attrNameLst>
                                          <p:attrName>ppt_w</p:attrName>
                                        </p:attrNameLst>
                                      </p:cBhvr>
                                      <p:tavLst>
                                        <p:tav tm="0" fmla="#ppt_w*sin(2.5*pi*$)">
                                          <p:val>
                                            <p:fltVal val="0"/>
                                          </p:val>
                                        </p:tav>
                                        <p:tav tm="100000">
                                          <p:val>
                                            <p:fltVal val="1"/>
                                          </p:val>
                                        </p:tav>
                                      </p:tavLst>
                                    </p:anim>
                                    <p:anim calcmode="lin" valueType="num">
                                      <p:cBhvr>
                                        <p:cTn id="9" dur="3000" fill="hold"/>
                                        <p:tgtEl>
                                          <p:spTgt spid="1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000"/>
                            </p:stCondLst>
                            <p:childTnLst>
                              <p:par>
                                <p:cTn id="11" presetID="26" presetClass="emph" presetSubtype="0" repeatCount="3000" fill="hold" grpId="1" nodeType="afterEffect">
                                  <p:stCondLst>
                                    <p:cond delay="0"/>
                                  </p:stCondLst>
                                  <p:iterate type="wd">
                                    <p:tmPct val="0"/>
                                  </p:iterate>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childTnLst>
                          </p:cTn>
                        </p:par>
                        <p:par>
                          <p:cTn id="14" fill="hold" nodeType="afterGroup">
                            <p:stCondLst>
                              <p:cond delay="4500"/>
                            </p:stCondLst>
                            <p:childTnLst>
                              <p:par>
                                <p:cTn id="15" presetID="0" presetClass="path" presetSubtype="0" accel="50000" decel="50000" fill="hold" grpId="2" nodeType="afterEffect">
                                  <p:stCondLst>
                                    <p:cond delay="0"/>
                                  </p:stCondLst>
                                  <p:iterate type="wd">
                                    <p:tmPct val="0"/>
                                  </p:iterate>
                                  <p:childTnLst>
                                    <p:animMotion origin="layout" path="M -0.01458 0.31713 C -0.00208 0.30625 0.01042 0.29421 0.025 0.28912 C 0.03073 0.2669 0.05069 0.26018 0.06458 0.24884 C 0.07778 0.21389 0.06007 0.2574 0.07622 0.22708 C 0.0783 0.22338 0.07882 0.21828 0.0809 0.21458 C 0.08281 0.21111 0.08594 0.20879 0.08785 0.20532 C 0.09288 0.19629 0.0967 0.18634 0.10174 0.17731 C 0.10382 0.16944 0.10868 0.15254 0.10868 0.14328 C 0.10868 0.11365 0.08872 0.0956 0.06927 0.08727 C 0.05191 0.07176 0.03142 0.07083 0.01111 0.06875 C 0.00972 0.06828 -0.02135 0.0581 -0.02378 0.05625 C -0.03212 0.04977 -0.03976 0.03217 -0.04479 0.02222 C -0.04826 0.0074 -0.0526 -0.00672 -0.05642 -0.0213 C -0.05521 -0.05232 -0.05833 -0.10023 -0.03542 -0.12084 C -0.02691 -0.13773 -0.0349 -0.12385 -0.0191 -0.14236 C -0.01076 -0.15209 -0.0099 -0.15648 -0.00295 -0.17037 C 0.00243 -0.18148 0.00885 -0.19491 0.00417 -0.20787 " pathEditMode="relative" rAng="0" ptsTypes="ffffffffffffffffA">
                                      <p:cBhvr>
                                        <p:cTn id="16" dur="7000" fill="hold"/>
                                        <p:tgtEl>
                                          <p:spTgt spid="17"/>
                                        </p:tgtEl>
                                        <p:attrNameLst>
                                          <p:attrName>ppt_x</p:attrName>
                                          <p:attrName>ppt_y</p:attrName>
                                        </p:attrNameLst>
                                      </p:cBhvr>
                                      <p:rCtr x="3976" y="-26250"/>
                                    </p:animMotion>
                                  </p:childTnLst>
                                </p:cTn>
                              </p:par>
                            </p:childTnLst>
                          </p:cTn>
                        </p:par>
                        <p:par>
                          <p:cTn id="17" fill="hold" nodeType="afterGroup">
                            <p:stCondLst>
                              <p:cond delay="11500"/>
                            </p:stCondLst>
                            <p:childTnLst>
                              <p:par>
                                <p:cTn id="18" presetID="3" presetClass="emph" presetSubtype="10" decel="50000" fill="hold" grpId="3" nodeType="afterEffect">
                                  <p:stCondLst>
                                    <p:cond delay="0"/>
                                  </p:stCondLst>
                                  <p:endCondLst>
                                    <p:cond evt="onNext" delay="0">
                                      <p:tgtEl>
                                        <p:sldTgt/>
                                      </p:tgtEl>
                                    </p:cond>
                                  </p:endCondLst>
                                  <p:iterate type="wd">
                                    <p:tmPct val="10000"/>
                                  </p:iterate>
                                  <p:childTnLst>
                                    <p:animClr clrSpc="hsl" dir="ccw">
                                      <p:cBhvr override="childStyle">
                                        <p:cTn id="19" dur="500" fill="hold"/>
                                        <p:tgtEl>
                                          <p:spTgt spid="17"/>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3075" name="Text Box 5"/>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grpSp>
        <p:nvGrpSpPr>
          <p:cNvPr id="2" name="Group 8"/>
          <p:cNvGrpSpPr>
            <a:grpSpLocks/>
          </p:cNvGrpSpPr>
          <p:nvPr/>
        </p:nvGrpSpPr>
        <p:grpSpPr bwMode="auto">
          <a:xfrm>
            <a:off x="533400" y="1219200"/>
            <a:ext cx="8229600" cy="5410200"/>
            <a:chOff x="336" y="768"/>
            <a:chExt cx="5184" cy="3408"/>
          </a:xfrm>
        </p:grpSpPr>
        <p:pic>
          <p:nvPicPr>
            <p:cNvPr id="3083" name="Picture 6" descr="chua-t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768"/>
              <a:ext cx="5184" cy="288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8439" name="AutoShape 7"/>
            <p:cNvSpPr>
              <a:spLocks noChangeArrowheads="1"/>
            </p:cNvSpPr>
            <p:nvPr/>
          </p:nvSpPr>
          <p:spPr bwMode="gray">
            <a:xfrm>
              <a:off x="1296" y="3792"/>
              <a:ext cx="2832" cy="384"/>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000066"/>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defRPr/>
              </a:pPr>
              <a:r>
                <a:rPr lang="en-US" sz="2800" b="1" i="1">
                  <a:solidFill>
                    <a:srgbClr val="990000"/>
                  </a:solidFill>
                  <a:latin typeface="Times New Roman" pitchFamily="18" charset="0"/>
                </a:rPr>
                <a:t>Chùa Thầy ở Sài Sơn</a:t>
              </a:r>
            </a:p>
          </p:txBody>
        </p:sp>
      </p:grpSp>
      <p:grpSp>
        <p:nvGrpSpPr>
          <p:cNvPr id="3" name="Group 11"/>
          <p:cNvGrpSpPr>
            <a:grpSpLocks/>
          </p:cNvGrpSpPr>
          <p:nvPr/>
        </p:nvGrpSpPr>
        <p:grpSpPr bwMode="auto">
          <a:xfrm>
            <a:off x="523875" y="1219200"/>
            <a:ext cx="8229600" cy="5410200"/>
            <a:chOff x="330" y="768"/>
            <a:chExt cx="5184" cy="3408"/>
          </a:xfrm>
        </p:grpSpPr>
        <p:pic>
          <p:nvPicPr>
            <p:cNvPr id="3081" name="Picture 9" descr="1308552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 y="768"/>
              <a:ext cx="5184" cy="288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8442" name="AutoShape 10"/>
            <p:cNvSpPr>
              <a:spLocks noChangeArrowheads="1"/>
            </p:cNvSpPr>
            <p:nvPr/>
          </p:nvSpPr>
          <p:spPr bwMode="gray">
            <a:xfrm>
              <a:off x="1194" y="3792"/>
              <a:ext cx="2928" cy="384"/>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000066"/>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defRPr/>
              </a:pPr>
              <a:r>
                <a:rPr lang="en-US" sz="2800" b="1" i="1">
                  <a:solidFill>
                    <a:srgbClr val="990000"/>
                  </a:solidFill>
                  <a:latin typeface="Times New Roman" pitchFamily="18" charset="0"/>
                </a:rPr>
                <a:t>Phố cổ Hội An</a:t>
              </a:r>
            </a:p>
          </p:txBody>
        </p:sp>
      </p:grpSp>
      <p:grpSp>
        <p:nvGrpSpPr>
          <p:cNvPr id="4" name="Group 14"/>
          <p:cNvGrpSpPr>
            <a:grpSpLocks/>
          </p:cNvGrpSpPr>
          <p:nvPr/>
        </p:nvGrpSpPr>
        <p:grpSpPr bwMode="auto">
          <a:xfrm>
            <a:off x="533400" y="1219200"/>
            <a:ext cx="8229600" cy="5410200"/>
            <a:chOff x="336" y="768"/>
            <a:chExt cx="5184" cy="3408"/>
          </a:xfrm>
        </p:grpSpPr>
        <p:pic>
          <p:nvPicPr>
            <p:cNvPr id="3079" name="Picture 12" descr="The%20Huc%20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768"/>
              <a:ext cx="5184" cy="288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8445" name="AutoShape 13"/>
            <p:cNvSpPr>
              <a:spLocks noChangeArrowheads="1"/>
            </p:cNvSpPr>
            <p:nvPr/>
          </p:nvSpPr>
          <p:spPr bwMode="gray">
            <a:xfrm>
              <a:off x="1200" y="3792"/>
              <a:ext cx="2928" cy="384"/>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000066"/>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defRPr/>
              </a:pPr>
              <a:r>
                <a:rPr lang="en-US" sz="2800" b="1" i="1">
                  <a:solidFill>
                    <a:srgbClr val="990000"/>
                  </a:solidFill>
                  <a:latin typeface="Times New Roman" pitchFamily="18" charset="0"/>
                </a:rPr>
                <a:t>Cầu Thê Húc</a:t>
              </a:r>
            </a:p>
          </p:txBody>
        </p:sp>
      </p:grpSp>
    </p:spTree>
    <p:extLst>
      <p:ext uri="{BB962C8B-B14F-4D97-AF65-F5344CB8AC3E}">
        <p14:creationId xmlns:p14="http://schemas.microsoft.com/office/powerpoint/2010/main" val="2334326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nodeType="afterGroup">
                            <p:stCondLst>
                              <p:cond delay="500"/>
                            </p:stCondLst>
                            <p:childTnLst>
                              <p:par>
                                <p:cTn id="14" presetID="2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edge">
                                      <p:cBhvr>
                                        <p:cTn id="16" dur="2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nodeType="clickEffect">
                                  <p:stCondLst>
                                    <p:cond delay="0"/>
                                  </p:stCondLst>
                                  <p:childTnLst>
                                    <p:animEffect transition="out" filter="checkerboard(across)">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par>
                          <p:cTn id="22" fill="hold" nodeType="afterGroup">
                            <p:stCondLst>
                              <p:cond delay="500"/>
                            </p:stCondLst>
                            <p:childTnLst>
                              <p:par>
                                <p:cTn id="23" presetID="2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4099" name="Text Box 5"/>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dirty="0" err="1">
                <a:solidFill>
                  <a:srgbClr val="006600"/>
                </a:solidFill>
                <a:latin typeface="Times New Roman" pitchFamily="18" charset="0"/>
              </a:rPr>
              <a:t>Mĩ</a:t>
            </a:r>
            <a:r>
              <a:rPr lang="en-US" sz="2800" b="1" i="1" u="sng" dirty="0">
                <a:solidFill>
                  <a:srgbClr val="006600"/>
                </a:solidFill>
                <a:latin typeface="Times New Roman" pitchFamily="18" charset="0"/>
              </a:rPr>
              <a:t> </a:t>
            </a:r>
            <a:r>
              <a:rPr lang="en-US" sz="2800" b="1" i="1" u="sng" dirty="0" err="1">
                <a:solidFill>
                  <a:srgbClr val="006600"/>
                </a:solidFill>
                <a:latin typeface="Times New Roman" pitchFamily="18" charset="0"/>
              </a:rPr>
              <a:t>thuật</a:t>
            </a:r>
            <a:endParaRPr lang="en-US" sz="2800" b="1" i="1" dirty="0">
              <a:solidFill>
                <a:srgbClr val="006600"/>
              </a:solidFill>
              <a:latin typeface="Times New Roman" pitchFamily="18" charset="0"/>
            </a:endParaRPr>
          </a:p>
        </p:txBody>
      </p:sp>
      <p:sp>
        <p:nvSpPr>
          <p:cNvPr id="4102" name="Text Box 6"/>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grpSp>
        <p:nvGrpSpPr>
          <p:cNvPr id="2" name="Group 10"/>
          <p:cNvGrpSpPr>
            <a:grpSpLocks/>
          </p:cNvGrpSpPr>
          <p:nvPr/>
        </p:nvGrpSpPr>
        <p:grpSpPr bwMode="auto">
          <a:xfrm>
            <a:off x="228600" y="1981200"/>
            <a:ext cx="8763000" cy="4743450"/>
            <a:chOff x="144" y="1248"/>
            <a:chExt cx="5520" cy="2988"/>
          </a:xfrm>
        </p:grpSpPr>
        <p:pic>
          <p:nvPicPr>
            <p:cNvPr id="4108" name="Picture 7" descr="20261881_images347000_ntc2kt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248"/>
              <a:ext cx="5040" cy="230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09" name="Text Box 9"/>
            <p:cNvSpPr txBox="1">
              <a:spLocks noChangeArrowheads="1"/>
            </p:cNvSpPr>
            <p:nvPr/>
          </p:nvSpPr>
          <p:spPr bwMode="auto">
            <a:xfrm>
              <a:off x="144" y="3679"/>
              <a:ext cx="552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a:solidFill>
                    <a:srgbClr val="990000"/>
                  </a:solidFill>
                  <a:latin typeface="Times New Roman" pitchFamily="18" charset="0"/>
                </a:rPr>
                <a:t>                         Phong cảnh Sài Sơn</a:t>
              </a:r>
            </a:p>
            <a:p>
              <a:pPr eaLnBrk="1" fontAlgn="base" hangingPunct="1">
                <a:spcBef>
                  <a:spcPct val="0"/>
                </a:spcBef>
                <a:spcAft>
                  <a:spcPct val="0"/>
                </a:spcAft>
              </a:pPr>
              <a:r>
                <a:rPr lang="en-US" sz="2400" b="1">
                  <a:solidFill>
                    <a:srgbClr val="000066"/>
                  </a:solidFill>
                  <a:latin typeface="Times New Roman" pitchFamily="18" charset="0"/>
                </a:rPr>
                <a:t>Tranh khắc gỗ màu của họa sĩ Nguyễn Tiến Chung (1913 – 1976)</a:t>
              </a:r>
            </a:p>
          </p:txBody>
        </p:sp>
      </p:grpSp>
      <p:grpSp>
        <p:nvGrpSpPr>
          <p:cNvPr id="3" name="Group 14"/>
          <p:cNvGrpSpPr>
            <a:grpSpLocks/>
          </p:cNvGrpSpPr>
          <p:nvPr/>
        </p:nvGrpSpPr>
        <p:grpSpPr bwMode="auto">
          <a:xfrm>
            <a:off x="381000" y="1905000"/>
            <a:ext cx="8763000" cy="4743450"/>
            <a:chOff x="240" y="1200"/>
            <a:chExt cx="5520" cy="2988"/>
          </a:xfrm>
        </p:grpSpPr>
        <p:pic>
          <p:nvPicPr>
            <p:cNvPr id="4106" name="Picture 12" descr="T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200"/>
              <a:ext cx="5088" cy="2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07" name="Text Box 13"/>
            <p:cNvSpPr txBox="1">
              <a:spLocks noChangeArrowheads="1"/>
            </p:cNvSpPr>
            <p:nvPr/>
          </p:nvSpPr>
          <p:spPr bwMode="auto">
            <a:xfrm>
              <a:off x="240" y="3631"/>
              <a:ext cx="552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b="1">
                  <a:solidFill>
                    <a:srgbClr val="000066"/>
                  </a:solidFill>
                  <a:latin typeface="Times New Roman" pitchFamily="18" charset="0"/>
                </a:rPr>
                <a:t>                                             </a:t>
              </a:r>
              <a:r>
                <a:rPr lang="en-US" sz="2800" b="1" i="1">
                  <a:solidFill>
                    <a:srgbClr val="990000"/>
                  </a:solidFill>
                  <a:latin typeface="Times New Roman" pitchFamily="18" charset="0"/>
                </a:rPr>
                <a:t>Phố cổ</a:t>
              </a:r>
            </a:p>
            <a:p>
              <a:pPr eaLnBrk="1" fontAlgn="base" hangingPunct="1">
                <a:spcBef>
                  <a:spcPct val="0"/>
                </a:spcBef>
                <a:spcAft>
                  <a:spcPct val="0"/>
                </a:spcAft>
              </a:pPr>
              <a:r>
                <a:rPr lang="en-US" sz="2400" b="1">
                  <a:solidFill>
                    <a:srgbClr val="000066"/>
                  </a:solidFill>
                  <a:latin typeface="Times New Roman" pitchFamily="18" charset="0"/>
                </a:rPr>
                <a:t>       Tranh sơn dầu của họa sĩ Bùi Xuân Phái ( 1920 -  1988)    </a:t>
              </a:r>
            </a:p>
          </p:txBody>
        </p:sp>
      </p:grpSp>
      <p:grpSp>
        <p:nvGrpSpPr>
          <p:cNvPr id="4" name="Group 15"/>
          <p:cNvGrpSpPr>
            <a:grpSpLocks/>
          </p:cNvGrpSpPr>
          <p:nvPr/>
        </p:nvGrpSpPr>
        <p:grpSpPr bwMode="auto">
          <a:xfrm>
            <a:off x="685800" y="1905000"/>
            <a:ext cx="7848600" cy="4770438"/>
            <a:chOff x="432" y="1200"/>
            <a:chExt cx="4944" cy="3005"/>
          </a:xfrm>
        </p:grpSpPr>
        <p:pic>
          <p:nvPicPr>
            <p:cNvPr id="4104" name="Picture 16" descr="H2t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200"/>
              <a:ext cx="4944" cy="235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105" name="Text Box 17"/>
            <p:cNvSpPr txBox="1">
              <a:spLocks noChangeArrowheads="1"/>
            </p:cNvSpPr>
            <p:nvPr/>
          </p:nvSpPr>
          <p:spPr bwMode="auto">
            <a:xfrm>
              <a:off x="768" y="3648"/>
              <a:ext cx="456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i="1">
                  <a:solidFill>
                    <a:srgbClr val="990000"/>
                  </a:solidFill>
                  <a:latin typeface="Times New Roman" pitchFamily="18" charset="0"/>
                </a:rPr>
                <a:t>Cầu Thê Húc</a:t>
              </a:r>
            </a:p>
            <a:p>
              <a:pPr algn="ctr" eaLnBrk="1" fontAlgn="base" hangingPunct="1">
                <a:spcBef>
                  <a:spcPct val="0"/>
                </a:spcBef>
                <a:spcAft>
                  <a:spcPct val="0"/>
                </a:spcAft>
              </a:pPr>
              <a:r>
                <a:rPr lang="en-US" sz="2400" b="1">
                  <a:solidFill>
                    <a:srgbClr val="000066"/>
                  </a:solidFill>
                  <a:latin typeface="Times New Roman" pitchFamily="18" charset="0"/>
                </a:rPr>
                <a:t>Tranh màu bột của Tạ Kim Chi (HS tiểu học)</a:t>
              </a:r>
            </a:p>
          </p:txBody>
        </p:sp>
      </p:grpSp>
      <p:sp>
        <p:nvSpPr>
          <p:cNvPr id="14"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72307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heckerboard(across)">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edge">
                                      <p:cBhvr>
                                        <p:cTn id="21" dur="2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nodeType="clickEffect">
                                  <p:stCondLst>
                                    <p:cond delay="0"/>
                                  </p:stCondLst>
                                  <p:childTnLst>
                                    <p:animEffect transition="out" filter="checkerboard(across)">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nodeType="afterGroup">
                            <p:stCondLst>
                              <p:cond delay="500"/>
                            </p:stCondLst>
                            <p:childTnLst>
                              <p:par>
                                <p:cTn id="28" presetID="2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edg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5123" name="Text Box 5"/>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5124" name="Text Box 6"/>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sp>
        <p:nvSpPr>
          <p:cNvPr id="6154" name="AutoShape 10"/>
          <p:cNvSpPr>
            <a:spLocks noChangeArrowheads="1"/>
          </p:cNvSpPr>
          <p:nvPr/>
        </p:nvSpPr>
        <p:spPr bwMode="auto">
          <a:xfrm>
            <a:off x="1143000" y="2743200"/>
            <a:ext cx="7010400" cy="3981450"/>
          </a:xfrm>
          <a:prstGeom prst="roundRect">
            <a:avLst>
              <a:gd name="adj" fmla="val 16667"/>
            </a:avLst>
          </a:prstGeom>
          <a:solidFill>
            <a:schemeClr val="bg1"/>
          </a:solidFill>
          <a:ln w="28575">
            <a:solidFill>
              <a:srgbClr val="99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6155" name="Text Box 11"/>
          <p:cNvSpPr txBox="1">
            <a:spLocks noChangeArrowheads="1"/>
          </p:cNvSpPr>
          <p:nvPr/>
        </p:nvSpPr>
        <p:spPr bwMode="auto">
          <a:xfrm>
            <a:off x="1371600" y="2959100"/>
            <a:ext cx="6629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 Là loại tranh vẽ cảnh vật, có thể có người và con vật nhưng chính vẫn là cảnh như sông, núi ...</a:t>
            </a:r>
          </a:p>
        </p:txBody>
      </p:sp>
      <p:sp>
        <p:nvSpPr>
          <p:cNvPr id="6156" name="Text Box 12"/>
          <p:cNvSpPr txBox="1">
            <a:spLocks noChangeArrowheads="1"/>
          </p:cNvSpPr>
          <p:nvPr/>
        </p:nvSpPr>
        <p:spPr bwMode="auto">
          <a:xfrm>
            <a:off x="1300163" y="4341813"/>
            <a:ext cx="6705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 Được vẽ bằng nhiều chất liệu khác nhau : sơn dầu, bột màu, chì màu, màu nước, màu sáp …</a:t>
            </a:r>
          </a:p>
        </p:txBody>
      </p:sp>
      <p:sp>
        <p:nvSpPr>
          <p:cNvPr id="6157" name="Text Box 13"/>
          <p:cNvSpPr txBox="1">
            <a:spLocks noChangeArrowheads="1"/>
          </p:cNvSpPr>
          <p:nvPr/>
        </p:nvSpPr>
        <p:spPr bwMode="auto">
          <a:xfrm>
            <a:off x="1524000" y="5648325"/>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66"/>
                </a:solidFill>
                <a:latin typeface="Times New Roman" pitchFamily="18" charset="0"/>
              </a:rPr>
              <a:t>- Dùng để trang trí trong nhà, phòng làm việc…</a:t>
            </a:r>
          </a:p>
        </p:txBody>
      </p:sp>
      <p:sp>
        <p:nvSpPr>
          <p:cNvPr id="6160" name="AutoShape 16"/>
          <p:cNvSpPr>
            <a:spLocks noChangeArrowheads="1"/>
          </p:cNvSpPr>
          <p:nvPr/>
        </p:nvSpPr>
        <p:spPr bwMode="gray">
          <a:xfrm>
            <a:off x="1652588" y="1957388"/>
            <a:ext cx="5638800" cy="6096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000066"/>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defRPr/>
            </a:pPr>
            <a:r>
              <a:rPr lang="en-US" sz="2800" b="1" i="1">
                <a:solidFill>
                  <a:srgbClr val="990000"/>
                </a:solidFill>
                <a:latin typeface="Times New Roman" pitchFamily="18" charset="0"/>
              </a:rPr>
              <a:t>Đặc điểm của tranh phong cảnh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2800350"/>
            <a:ext cx="55419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3254327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checkerboard(across)">
                                      <p:cBhvr>
                                        <p:cTn id="7" dur="500"/>
                                        <p:tgtEl>
                                          <p:spTgt spid="6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wedge">
                                      <p:cBhvr>
                                        <p:cTn id="12" dur="2000"/>
                                        <p:tgtEl>
                                          <p:spTgt spid="6154"/>
                                        </p:tgtEl>
                                      </p:cBhvr>
                                    </p:animEffect>
                                  </p:childTnLst>
                                </p:cTn>
                              </p:par>
                            </p:childTnLst>
                          </p:cTn>
                        </p:par>
                        <p:par>
                          <p:cTn id="13" fill="hold" nodeType="afterGroup">
                            <p:stCondLst>
                              <p:cond delay="2000"/>
                            </p:stCondLst>
                            <p:childTnLst>
                              <p:par>
                                <p:cTn id="14" presetID="5" presetClass="entr" presetSubtype="10" fill="hold" nodeType="afterEffect">
                                  <p:stCondLst>
                                    <p:cond delay="0"/>
                                  </p:stCondLst>
                                  <p:childTnLst>
                                    <p:set>
                                      <p:cBhvr>
                                        <p:cTn id="15" dur="1" fill="hold">
                                          <p:stCondLst>
                                            <p:cond delay="0"/>
                                          </p:stCondLst>
                                        </p:cTn>
                                        <p:tgtEl>
                                          <p:spTgt spid="6155">
                                            <p:txEl>
                                              <p:pRg st="0" end="0"/>
                                            </p:txEl>
                                          </p:spTgt>
                                        </p:tgtEl>
                                        <p:attrNameLst>
                                          <p:attrName>style.visibility</p:attrName>
                                        </p:attrNameLst>
                                      </p:cBhvr>
                                      <p:to>
                                        <p:strVal val="visible"/>
                                      </p:to>
                                    </p:set>
                                    <p:animEffect transition="in" filter="checkerboard(across)">
                                      <p:cBhvr>
                                        <p:cTn id="16" dur="500"/>
                                        <p:tgtEl>
                                          <p:spTgt spid="61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156"/>
                                        </p:tgtEl>
                                        <p:attrNameLst>
                                          <p:attrName>style.visibility</p:attrName>
                                        </p:attrNameLst>
                                      </p:cBhvr>
                                      <p:to>
                                        <p:strVal val="visible"/>
                                      </p:to>
                                    </p:set>
                                    <p:animEffect transition="in" filter="checkerboard(across)">
                                      <p:cBhvr>
                                        <p:cTn id="21" dur="500"/>
                                        <p:tgtEl>
                                          <p:spTgt spid="61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157"/>
                                        </p:tgtEl>
                                        <p:attrNameLst>
                                          <p:attrName>style.visibility</p:attrName>
                                        </p:attrNameLst>
                                      </p:cBhvr>
                                      <p:to>
                                        <p:strVal val="visible"/>
                                      </p:to>
                                    </p:set>
                                    <p:animEffect transition="in" filter="checkerboard(across)">
                                      <p:cBhvr>
                                        <p:cTn id="26"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6" grpId="0"/>
      <p:bldP spid="6157" grpId="0"/>
      <p:bldP spid="61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6147" name="Text Box 3"/>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6148" name="Text Box 4"/>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grpSp>
        <p:nvGrpSpPr>
          <p:cNvPr id="2" name="Group 5"/>
          <p:cNvGrpSpPr>
            <a:grpSpLocks/>
          </p:cNvGrpSpPr>
          <p:nvPr/>
        </p:nvGrpSpPr>
        <p:grpSpPr bwMode="auto">
          <a:xfrm>
            <a:off x="228600" y="1981200"/>
            <a:ext cx="8763000" cy="4743450"/>
            <a:chOff x="144" y="1248"/>
            <a:chExt cx="5520" cy="2988"/>
          </a:xfrm>
        </p:grpSpPr>
        <p:pic>
          <p:nvPicPr>
            <p:cNvPr id="6150" name="Picture 6" descr="20261881_images347000_ntc2kt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248"/>
              <a:ext cx="5040" cy="230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144" y="3679"/>
              <a:ext cx="552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a:solidFill>
                    <a:srgbClr val="990000"/>
                  </a:solidFill>
                  <a:latin typeface="Times New Roman" pitchFamily="18" charset="0"/>
                </a:rPr>
                <a:t>                         Phong cảnh Sài Sơn</a:t>
              </a:r>
            </a:p>
            <a:p>
              <a:pPr eaLnBrk="1" fontAlgn="base" hangingPunct="1">
                <a:spcBef>
                  <a:spcPct val="0"/>
                </a:spcBef>
                <a:spcAft>
                  <a:spcPct val="0"/>
                </a:spcAft>
              </a:pPr>
              <a:r>
                <a:rPr lang="en-US" sz="2400" b="1">
                  <a:solidFill>
                    <a:srgbClr val="000066"/>
                  </a:solidFill>
                  <a:latin typeface="Times New Roman" pitchFamily="18" charset="0"/>
                </a:rPr>
                <a:t>Tranh khắc gỗ màu của họa sĩ Nguyễn Tiến Chung (1913 – 1976)</a:t>
              </a:r>
            </a:p>
          </p:txBody>
        </p:sp>
      </p:grpSp>
      <p:sp>
        <p:nvSpPr>
          <p:cNvPr id="8"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err="1">
                <a:solidFill>
                  <a:schemeClr val="bg1"/>
                </a:solidFill>
                <a:latin typeface="Times New Roman" pitchFamily="18" charset="0"/>
              </a:rPr>
              <a:t>năm</a:t>
            </a:r>
            <a:r>
              <a:rPr lang="en-US" sz="2800" b="1" i="1" dirty="0">
                <a:solidFill>
                  <a:schemeClr val="bg1"/>
                </a:solidFill>
                <a:latin typeface="Times New Roman" pitchFamily="18" charset="0"/>
              </a:rPr>
              <a:t> 2021</a:t>
            </a:r>
          </a:p>
        </p:txBody>
      </p:sp>
    </p:spTree>
    <p:extLst>
      <p:ext uri="{BB962C8B-B14F-4D97-AF65-F5344CB8AC3E}">
        <p14:creationId xmlns:p14="http://schemas.microsoft.com/office/powerpoint/2010/main" val="134840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sntc"/>
          <p:cNvPicPr>
            <a:picLocks noChangeAspect="1" noChangeArrowheads="1"/>
          </p:cNvPicPr>
          <p:nvPr/>
        </p:nvPicPr>
        <p:blipFill>
          <a:blip r:embed="rId2">
            <a:extLst>
              <a:ext uri="{28A0092B-C50C-407E-A947-70E740481C1C}">
                <a14:useLocalDpi xmlns:a14="http://schemas.microsoft.com/office/drawing/2010/main" val="0"/>
              </a:ext>
            </a:extLst>
          </a:blip>
          <a:srcRect b="3334"/>
          <a:stretch>
            <a:fillRect/>
          </a:stretch>
        </p:blipFill>
        <p:spPr bwMode="auto">
          <a:xfrm>
            <a:off x="304800" y="1847850"/>
            <a:ext cx="3505200" cy="49530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7171" name="Round Same Side Corner Rectangle 43"/>
          <p:cNvSpPr>
            <a:spLocks noChangeArrowheads="1"/>
          </p:cNvSpPr>
          <p:nvPr/>
        </p:nvSpPr>
        <p:spPr bwMode="auto">
          <a:xfrm>
            <a:off x="-114300" y="-72025"/>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7172" name="Text Box 12"/>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7173" name="Text Box 13"/>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sp>
        <p:nvSpPr>
          <p:cNvPr id="8208" name="Text Box 16"/>
          <p:cNvSpPr txBox="1">
            <a:spLocks noChangeArrowheads="1"/>
          </p:cNvSpPr>
          <p:nvPr/>
        </p:nvSpPr>
        <p:spPr bwMode="auto">
          <a:xfrm>
            <a:off x="3962400" y="1812925"/>
            <a:ext cx="4953000" cy="49974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000" b="1" i="1">
                <a:solidFill>
                  <a:srgbClr val="000000"/>
                </a:solidFill>
                <a:latin typeface="Times New Roman" pitchFamily="18" charset="0"/>
              </a:rPr>
              <a:t>Hoạ sĩ NGUYỄN TIẾN  CHUNG</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Sinh ngày : 8/8/1914. Mất 5/3/1976.</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Tốt nghiệp CĐ Mỹ thuật Đông Dương.</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Giảng viên Trường cao đẳng Mỹ thuật</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Việt Nam từ 1955 đến 1964; Ủy viên</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BCH Hội Nghệ sĩ tạo hình Việt Nam</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(1957 - 1976); Triển lãm cá nhân ở</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Hà nội, 1964 - 1990. </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Giải nhất: triển lãm Mỹ thuật toàn quốc</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năm 1946. </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Giải nhất triển lãm Mỹ thuật toàn quốc năm 1976.</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Giải thưởng tại triển lãm Ðồ hoạ Quốc</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tế (Cộng hòa Dân chủ Ðức) năm1977.</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Năm 2001, nhận Giải thưởng Hồ Chí</a:t>
            </a:r>
          </a:p>
          <a:p>
            <a:pPr fontAlgn="base">
              <a:spcBef>
                <a:spcPct val="0"/>
              </a:spcBef>
              <a:spcAft>
                <a:spcPct val="0"/>
              </a:spcAft>
            </a:pPr>
            <a:r>
              <a:rPr lang="en-US" sz="2000" b="1" i="1">
                <a:solidFill>
                  <a:srgbClr val="333333"/>
                </a:solidFill>
                <a:latin typeface="Times New Roman" pitchFamily="18" charset="0"/>
                <a:ea typeface="Times New Roman" pitchFamily="18" charset="0"/>
                <a:cs typeface="Arial" charset="0"/>
              </a:rPr>
              <a:t>Minh về Văn học nghệ thuật.</a:t>
            </a:r>
            <a:endParaRPr lang="en-US" sz="2800" b="1" i="1">
              <a:solidFill>
                <a:srgbClr val="990000"/>
              </a:solidFill>
              <a:latin typeface="Times New Roman" pitchFamily="18" charset="0"/>
            </a:endParaRPr>
          </a:p>
        </p:txBody>
      </p:sp>
      <p:sp>
        <p:nvSpPr>
          <p:cNvPr id="8"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3753321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edge">
                                      <p:cBhvr>
                                        <p:cTn id="7" dur="2000"/>
                                        <p:tgtEl>
                                          <p:spTgt spid="8196"/>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8208"/>
                                        </p:tgtEl>
                                        <p:attrNameLst>
                                          <p:attrName>style.visibility</p:attrName>
                                        </p:attrNameLst>
                                      </p:cBhvr>
                                      <p:to>
                                        <p:strVal val="visible"/>
                                      </p:to>
                                    </p:set>
                                    <p:animEffect transition="in" filter="wedge">
                                      <p:cBhvr>
                                        <p:cTn id="11" dur="20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8195" name="Text Box 3"/>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8196" name="Text Box 4"/>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pic>
        <p:nvPicPr>
          <p:cNvPr id="8197" name="Picture 15" descr="20261881_images347000_ntc2kt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733800" cy="3276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8" name="Text Box 16"/>
          <p:cNvSpPr txBox="1">
            <a:spLocks noChangeArrowheads="1"/>
          </p:cNvSpPr>
          <p:nvPr/>
        </p:nvSpPr>
        <p:spPr bwMode="auto">
          <a:xfrm>
            <a:off x="28575" y="5295900"/>
            <a:ext cx="3962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a:solidFill>
                  <a:srgbClr val="990000"/>
                </a:solidFill>
                <a:latin typeface="Times New Roman" pitchFamily="18" charset="0"/>
              </a:rPr>
              <a:t>       </a:t>
            </a:r>
            <a:r>
              <a:rPr lang="en-US" sz="2400" b="1" i="1">
                <a:solidFill>
                  <a:srgbClr val="990000"/>
                </a:solidFill>
                <a:latin typeface="Times New Roman" pitchFamily="18" charset="0"/>
              </a:rPr>
              <a:t>Phong cảnh Sài Sơn</a:t>
            </a:r>
          </a:p>
          <a:p>
            <a:pPr eaLnBrk="1" fontAlgn="base" hangingPunct="1">
              <a:spcBef>
                <a:spcPct val="0"/>
              </a:spcBef>
              <a:spcAft>
                <a:spcPct val="0"/>
              </a:spcAft>
            </a:pPr>
            <a:r>
              <a:rPr lang="en-US" sz="2000" b="1">
                <a:solidFill>
                  <a:srgbClr val="000066"/>
                </a:solidFill>
                <a:latin typeface="Times New Roman" pitchFamily="18" charset="0"/>
              </a:rPr>
              <a:t>Tranh khắc gỗ màu của họa sĩ </a:t>
            </a:r>
          </a:p>
          <a:p>
            <a:pPr eaLnBrk="1" fontAlgn="base" hangingPunct="1">
              <a:spcBef>
                <a:spcPct val="0"/>
              </a:spcBef>
              <a:spcAft>
                <a:spcPct val="0"/>
              </a:spcAft>
            </a:pPr>
            <a:r>
              <a:rPr lang="en-US" sz="2000" b="1">
                <a:solidFill>
                  <a:srgbClr val="000066"/>
                </a:solidFill>
                <a:latin typeface="Times New Roman" pitchFamily="18" charset="0"/>
              </a:rPr>
              <a:t>Nguyễn Tiến Chung (1913 – 1976)</a:t>
            </a:r>
          </a:p>
        </p:txBody>
      </p:sp>
      <p:sp>
        <p:nvSpPr>
          <p:cNvPr id="5151" name="AutoShape 31"/>
          <p:cNvSpPr>
            <a:spLocks noChangeArrowheads="1"/>
          </p:cNvSpPr>
          <p:nvPr/>
        </p:nvSpPr>
        <p:spPr bwMode="auto">
          <a:xfrm>
            <a:off x="4038600" y="1905000"/>
            <a:ext cx="4800600" cy="3581400"/>
          </a:xfrm>
          <a:prstGeom prst="roundRect">
            <a:avLst>
              <a:gd name="adj" fmla="val 16667"/>
            </a:avLst>
          </a:prstGeom>
          <a:solidFill>
            <a:schemeClr val="bg1"/>
          </a:solidFill>
          <a:ln w="28575">
            <a:solidFill>
              <a:srgbClr val="99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5152" name="Text Box 32"/>
          <p:cNvSpPr txBox="1">
            <a:spLocks noChangeArrowheads="1"/>
          </p:cNvSpPr>
          <p:nvPr/>
        </p:nvSpPr>
        <p:spPr bwMode="auto">
          <a:xfrm>
            <a:off x="4343400" y="20574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-Trong tranh có những hình ảnh nào?</a:t>
            </a:r>
          </a:p>
        </p:txBody>
      </p:sp>
      <p:sp>
        <p:nvSpPr>
          <p:cNvPr id="5153" name="Text Box 33"/>
          <p:cNvSpPr txBox="1">
            <a:spLocks noChangeArrowheads="1"/>
          </p:cNvSpPr>
          <p:nvPr/>
        </p:nvSpPr>
        <p:spPr bwMode="auto">
          <a:xfrm>
            <a:off x="4343400" y="2819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-Tranh vẽ đề tài nào?</a:t>
            </a:r>
          </a:p>
        </p:txBody>
      </p:sp>
      <p:sp>
        <p:nvSpPr>
          <p:cNvPr id="5154" name="Text Box 34"/>
          <p:cNvSpPr txBox="1">
            <a:spLocks noChangeArrowheads="1"/>
          </p:cNvSpPr>
          <p:nvPr/>
        </p:nvSpPr>
        <p:spPr bwMode="auto">
          <a:xfrm>
            <a:off x="4343400" y="32004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-Màu sắc bức tranh như thế nào? Có những màu gì?</a:t>
            </a:r>
          </a:p>
        </p:txBody>
      </p:sp>
      <p:sp>
        <p:nvSpPr>
          <p:cNvPr id="5155" name="Text Box 35"/>
          <p:cNvSpPr txBox="1">
            <a:spLocks noChangeArrowheads="1"/>
          </p:cNvSpPr>
          <p:nvPr/>
        </p:nvSpPr>
        <p:spPr bwMode="auto">
          <a:xfrm>
            <a:off x="4343400" y="3886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-Hình ảnh chính trong tranh là gì?</a:t>
            </a:r>
          </a:p>
        </p:txBody>
      </p:sp>
      <p:sp>
        <p:nvSpPr>
          <p:cNvPr id="5156" name="Text Box 36"/>
          <p:cNvSpPr txBox="1">
            <a:spLocks noChangeArrowheads="1"/>
          </p:cNvSpPr>
          <p:nvPr/>
        </p:nvSpPr>
        <p:spPr bwMode="auto">
          <a:xfrm>
            <a:off x="4343400" y="45720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-Trong bức tranh có những hình ảnh nào nữa?</a:t>
            </a:r>
          </a:p>
        </p:txBody>
      </p:sp>
      <p:sp>
        <p:nvSpPr>
          <p:cNvPr id="5157" name="WordArt 37"/>
          <p:cNvSpPr>
            <a:spLocks noChangeArrowheads="1" noChangeShapeType="1" noTextEdit="1"/>
          </p:cNvSpPr>
          <p:nvPr/>
        </p:nvSpPr>
        <p:spPr bwMode="auto">
          <a:xfrm>
            <a:off x="4267200" y="5715000"/>
            <a:ext cx="4476750" cy="638175"/>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4400" b="1" kern="10">
                <a:ln w="9525">
                  <a:solidFill>
                    <a:srgbClr val="FF0000"/>
                  </a:solidFill>
                  <a:round/>
                  <a:headEnd/>
                  <a:tailEnd/>
                </a:ln>
                <a:solidFill>
                  <a:srgbClr val="00FF00"/>
                </a:solidFill>
                <a:latin typeface="Times New Roman"/>
                <a:cs typeface="Times New Roman"/>
              </a:rPr>
              <a:t>Thảo luận nhóm</a:t>
            </a:r>
          </a:p>
        </p:txBody>
      </p:sp>
      <p:sp>
        <p:nvSpPr>
          <p:cNvPr id="15"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3340012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51"/>
                                        </p:tgtEl>
                                        <p:attrNameLst>
                                          <p:attrName>style.visibility</p:attrName>
                                        </p:attrNameLst>
                                      </p:cBhvr>
                                      <p:to>
                                        <p:strVal val="visible"/>
                                      </p:to>
                                    </p:set>
                                    <p:animEffect transition="in" filter="wedge">
                                      <p:cBhvr>
                                        <p:cTn id="7" dur="2000"/>
                                        <p:tgtEl>
                                          <p:spTgt spid="5151"/>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5152">
                                            <p:txEl>
                                              <p:pRg st="0" end="0"/>
                                            </p:txEl>
                                          </p:spTgt>
                                        </p:tgtEl>
                                        <p:attrNameLst>
                                          <p:attrName>style.visibility</p:attrName>
                                        </p:attrNameLst>
                                      </p:cBhvr>
                                      <p:to>
                                        <p:strVal val="visible"/>
                                      </p:to>
                                    </p:set>
                                    <p:animEffect transition="in" filter="checkerboard(across)">
                                      <p:cBhvr>
                                        <p:cTn id="11" dur="500"/>
                                        <p:tgtEl>
                                          <p:spTgt spid="5152">
                                            <p:txEl>
                                              <p:pRg st="0" end="0"/>
                                            </p:txEl>
                                          </p:spTgt>
                                        </p:tgtEl>
                                      </p:cBhvr>
                                    </p:animEffect>
                                  </p:childTnLst>
                                </p:cTn>
                              </p:par>
                            </p:childTnLst>
                          </p:cTn>
                        </p:par>
                        <p:par>
                          <p:cTn id="12" fill="hold" nodeType="afterGroup">
                            <p:stCondLst>
                              <p:cond delay="2500"/>
                            </p:stCondLst>
                            <p:childTnLst>
                              <p:par>
                                <p:cTn id="13" presetID="5" presetClass="entr" presetSubtype="10" fill="hold" nodeType="afterEffect">
                                  <p:stCondLst>
                                    <p:cond delay="0"/>
                                  </p:stCondLst>
                                  <p:childTnLst>
                                    <p:set>
                                      <p:cBhvr>
                                        <p:cTn id="14" dur="1" fill="hold">
                                          <p:stCondLst>
                                            <p:cond delay="0"/>
                                          </p:stCondLst>
                                        </p:cTn>
                                        <p:tgtEl>
                                          <p:spTgt spid="5153">
                                            <p:txEl>
                                              <p:pRg st="0" end="0"/>
                                            </p:txEl>
                                          </p:spTgt>
                                        </p:tgtEl>
                                        <p:attrNameLst>
                                          <p:attrName>style.visibility</p:attrName>
                                        </p:attrNameLst>
                                      </p:cBhvr>
                                      <p:to>
                                        <p:strVal val="visible"/>
                                      </p:to>
                                    </p:set>
                                    <p:animEffect transition="in" filter="checkerboard(across)">
                                      <p:cBhvr>
                                        <p:cTn id="15" dur="500"/>
                                        <p:tgtEl>
                                          <p:spTgt spid="5153">
                                            <p:txEl>
                                              <p:pRg st="0" end="0"/>
                                            </p:txEl>
                                          </p:spTgt>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5154">
                                            <p:txEl>
                                              <p:pRg st="0" end="0"/>
                                            </p:txEl>
                                          </p:spTgt>
                                        </p:tgtEl>
                                        <p:attrNameLst>
                                          <p:attrName>style.visibility</p:attrName>
                                        </p:attrNameLst>
                                      </p:cBhvr>
                                      <p:to>
                                        <p:strVal val="visible"/>
                                      </p:to>
                                    </p:set>
                                    <p:animEffect transition="in" filter="checkerboard(across)">
                                      <p:cBhvr>
                                        <p:cTn id="19" dur="500"/>
                                        <p:tgtEl>
                                          <p:spTgt spid="5154">
                                            <p:txEl>
                                              <p:pRg st="0" end="0"/>
                                            </p:txEl>
                                          </p:spTgt>
                                        </p:tgtEl>
                                      </p:cBhvr>
                                    </p:animEffect>
                                  </p:childTnLst>
                                </p:cTn>
                              </p:par>
                            </p:childTnLst>
                          </p:cTn>
                        </p:par>
                        <p:par>
                          <p:cTn id="20" fill="hold" nodeType="afterGroup">
                            <p:stCondLst>
                              <p:cond delay="3500"/>
                            </p:stCondLst>
                            <p:childTnLst>
                              <p:par>
                                <p:cTn id="21" presetID="5" presetClass="entr" presetSubtype="10" fill="hold" nodeType="afterEffect">
                                  <p:stCondLst>
                                    <p:cond delay="0"/>
                                  </p:stCondLst>
                                  <p:childTnLst>
                                    <p:set>
                                      <p:cBhvr>
                                        <p:cTn id="22" dur="1" fill="hold">
                                          <p:stCondLst>
                                            <p:cond delay="0"/>
                                          </p:stCondLst>
                                        </p:cTn>
                                        <p:tgtEl>
                                          <p:spTgt spid="5155">
                                            <p:txEl>
                                              <p:pRg st="0" end="0"/>
                                            </p:txEl>
                                          </p:spTgt>
                                        </p:tgtEl>
                                        <p:attrNameLst>
                                          <p:attrName>style.visibility</p:attrName>
                                        </p:attrNameLst>
                                      </p:cBhvr>
                                      <p:to>
                                        <p:strVal val="visible"/>
                                      </p:to>
                                    </p:set>
                                    <p:animEffect transition="in" filter="checkerboard(across)">
                                      <p:cBhvr>
                                        <p:cTn id="23" dur="500"/>
                                        <p:tgtEl>
                                          <p:spTgt spid="5155">
                                            <p:txEl>
                                              <p:pRg st="0" end="0"/>
                                            </p:txEl>
                                          </p:spTgt>
                                        </p:tgtEl>
                                      </p:cBhvr>
                                    </p:animEffect>
                                  </p:childTnLst>
                                </p:cTn>
                              </p:par>
                            </p:childTnLst>
                          </p:cTn>
                        </p:par>
                        <p:par>
                          <p:cTn id="24" fill="hold" nodeType="afterGroup">
                            <p:stCondLst>
                              <p:cond delay="4000"/>
                            </p:stCondLst>
                            <p:childTnLst>
                              <p:par>
                                <p:cTn id="25" presetID="5" presetClass="entr" presetSubtype="10" fill="hold" nodeType="afterEffect">
                                  <p:stCondLst>
                                    <p:cond delay="0"/>
                                  </p:stCondLst>
                                  <p:childTnLst>
                                    <p:set>
                                      <p:cBhvr>
                                        <p:cTn id="26" dur="1" fill="hold">
                                          <p:stCondLst>
                                            <p:cond delay="0"/>
                                          </p:stCondLst>
                                        </p:cTn>
                                        <p:tgtEl>
                                          <p:spTgt spid="5156">
                                            <p:txEl>
                                              <p:pRg st="0" end="0"/>
                                            </p:txEl>
                                          </p:spTgt>
                                        </p:tgtEl>
                                        <p:attrNameLst>
                                          <p:attrName>style.visibility</p:attrName>
                                        </p:attrNameLst>
                                      </p:cBhvr>
                                      <p:to>
                                        <p:strVal val="visible"/>
                                      </p:to>
                                    </p:set>
                                    <p:animEffect transition="in" filter="checkerboard(across)">
                                      <p:cBhvr>
                                        <p:cTn id="27" dur="500"/>
                                        <p:tgtEl>
                                          <p:spTgt spid="515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157"/>
                                        </p:tgtEl>
                                        <p:attrNameLst>
                                          <p:attrName>style.visibility</p:attrName>
                                        </p:attrNameLst>
                                      </p:cBhvr>
                                      <p:to>
                                        <p:strVal val="visible"/>
                                      </p:to>
                                    </p:set>
                                    <p:anim calcmode="lin" valueType="num">
                                      <p:cBhvr>
                                        <p:cTn id="32" dur="500" fill="hold"/>
                                        <p:tgtEl>
                                          <p:spTgt spid="5157"/>
                                        </p:tgtEl>
                                        <p:attrNameLst>
                                          <p:attrName>ppt_w</p:attrName>
                                        </p:attrNameLst>
                                      </p:cBhvr>
                                      <p:tavLst>
                                        <p:tav tm="0">
                                          <p:val>
                                            <p:fltVal val="0"/>
                                          </p:val>
                                        </p:tav>
                                        <p:tav tm="100000">
                                          <p:val>
                                            <p:strVal val="#ppt_w"/>
                                          </p:val>
                                        </p:tav>
                                      </p:tavLst>
                                    </p:anim>
                                    <p:anim calcmode="lin" valueType="num">
                                      <p:cBhvr>
                                        <p:cTn id="33" dur="500" fill="hold"/>
                                        <p:tgtEl>
                                          <p:spTgt spid="5157"/>
                                        </p:tgtEl>
                                        <p:attrNameLst>
                                          <p:attrName>ppt_h</p:attrName>
                                        </p:attrNameLst>
                                      </p:cBhvr>
                                      <p:tavLst>
                                        <p:tav tm="0">
                                          <p:val>
                                            <p:fltVal val="0"/>
                                          </p:val>
                                        </p:tav>
                                        <p:tav tm="100000">
                                          <p:val>
                                            <p:strVal val="#ppt_h"/>
                                          </p:val>
                                        </p:tav>
                                      </p:tavLst>
                                    </p:anim>
                                    <p:animEffect transition="in" filter="fade">
                                      <p:cBhvr>
                                        <p:cTn id="34" dur="500"/>
                                        <p:tgtEl>
                                          <p:spTgt spid="5157"/>
                                        </p:tgtEl>
                                      </p:cBhvr>
                                    </p:animEffect>
                                  </p:childTnLst>
                                </p:cTn>
                              </p:par>
                            </p:childTnLst>
                          </p:cTn>
                        </p:par>
                        <p:par>
                          <p:cTn id="35" fill="hold" nodeType="afterGroup">
                            <p:stCondLst>
                              <p:cond delay="500"/>
                            </p:stCondLst>
                            <p:childTnLst>
                              <p:par>
                                <p:cTn id="36" presetID="22" presetClass="emph" presetSubtype="0" repeatCount="5000" fill="hold" grpId="1" nodeType="afterEffect">
                                  <p:stCondLst>
                                    <p:cond delay="0"/>
                                  </p:stCondLst>
                                  <p:childTnLst>
                                    <p:animClr clrSpc="hsl" dir="cw">
                                      <p:cBhvr override="childStyle">
                                        <p:cTn id="37" dur="500" fill="hold"/>
                                        <p:tgtEl>
                                          <p:spTgt spid="5157"/>
                                        </p:tgtEl>
                                        <p:attrNameLst>
                                          <p:attrName>style.color</p:attrName>
                                        </p:attrNameLst>
                                      </p:cBhvr>
                                      <p:by>
                                        <p:hsl h="-7200000" s="0" l="0"/>
                                      </p:by>
                                    </p:animClr>
                                    <p:animClr clrSpc="hsl" dir="cw">
                                      <p:cBhvr>
                                        <p:cTn id="38" dur="500" fill="hold"/>
                                        <p:tgtEl>
                                          <p:spTgt spid="5157"/>
                                        </p:tgtEl>
                                        <p:attrNameLst>
                                          <p:attrName>fillcolor</p:attrName>
                                        </p:attrNameLst>
                                      </p:cBhvr>
                                      <p:by>
                                        <p:hsl h="-7200000" s="0" l="0"/>
                                      </p:by>
                                    </p:animClr>
                                    <p:animClr clrSpc="hsl" dir="cw">
                                      <p:cBhvr>
                                        <p:cTn id="39" dur="500" fill="hold"/>
                                        <p:tgtEl>
                                          <p:spTgt spid="5157"/>
                                        </p:tgtEl>
                                        <p:attrNameLst>
                                          <p:attrName>stroke.color</p:attrName>
                                        </p:attrNameLst>
                                      </p:cBhvr>
                                      <p:by>
                                        <p:hsl h="-7200000" s="0" l="0"/>
                                      </p:by>
                                    </p:animClr>
                                    <p:set>
                                      <p:cBhvr>
                                        <p:cTn id="40" dur="500" fill="hold"/>
                                        <p:tgtEl>
                                          <p:spTgt spid="51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 grpId="0" animBg="1"/>
      <p:bldP spid="5157" grpId="0" animBg="1"/>
      <p:bldP spid="515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ound Same Side Corner Rectangle 43"/>
          <p:cNvSpPr>
            <a:spLocks noChangeArrowheads="1"/>
          </p:cNvSpPr>
          <p:nvPr/>
        </p:nvSpPr>
        <p:spPr bwMode="auto">
          <a:xfrm>
            <a:off x="0" y="-76200"/>
            <a:ext cx="9144000" cy="609600"/>
          </a:xfrm>
          <a:custGeom>
            <a:avLst/>
            <a:gdLst>
              <a:gd name="T0" fmla="*/ 9144000 w 9144000"/>
              <a:gd name="T1" fmla="*/ 174171 h 1066800"/>
              <a:gd name="T2" fmla="*/ 4572000 w 9144000"/>
              <a:gd name="T3" fmla="*/ 348343 h 1066800"/>
              <a:gd name="T4" fmla="*/ 0 w 9144000"/>
              <a:gd name="T5" fmla="*/ 174171 h 1066800"/>
              <a:gd name="T6" fmla="*/ 4572000 w 9144000"/>
              <a:gd name="T7" fmla="*/ 0 h 1066800"/>
              <a:gd name="T8" fmla="*/ 0 60000 65536"/>
              <a:gd name="T9" fmla="*/ 5898240 60000 65536"/>
              <a:gd name="T10" fmla="*/ 11796480 60000 65536"/>
              <a:gd name="T11" fmla="*/ 17694720 60000 65536"/>
              <a:gd name="T12" fmla="*/ 52077 w 9144000"/>
              <a:gd name="T13" fmla="*/ 52077 h 1066800"/>
              <a:gd name="T14" fmla="*/ 9091920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close/>
              </a:path>
            </a:pathLst>
          </a:custGeom>
          <a:solidFill>
            <a:srgbClr val="008080"/>
          </a:solidFill>
          <a:ln w="25400" algn="ctr">
            <a:solidFill>
              <a:schemeClr val="bg1"/>
            </a:solidFill>
            <a:miter lim="800000"/>
            <a:headEnd/>
            <a:tailEnd/>
          </a:ln>
        </p:spPr>
        <p:txBody>
          <a:bodyPr anchor="ctr"/>
          <a:lstStyle/>
          <a:p>
            <a:pPr algn="ctr" fontAlgn="base">
              <a:spcBef>
                <a:spcPct val="0"/>
              </a:spcBef>
              <a:spcAft>
                <a:spcPct val="0"/>
              </a:spcAft>
            </a:pPr>
            <a:endParaRPr lang="en-US" sz="2800" b="1">
              <a:solidFill>
                <a:srgbClr val="FFFFFF"/>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124200" y="457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u="sng">
                <a:solidFill>
                  <a:srgbClr val="006600"/>
                </a:solidFill>
                <a:latin typeface="Times New Roman" pitchFamily="18" charset="0"/>
              </a:rPr>
              <a:t>Mĩ thuật</a:t>
            </a:r>
            <a:endParaRPr lang="en-US" sz="2800" b="1" i="1">
              <a:solidFill>
                <a:srgbClr val="006600"/>
              </a:solidFill>
              <a:latin typeface="Times New Roman" pitchFamily="18" charset="0"/>
            </a:endParaRPr>
          </a:p>
        </p:txBody>
      </p:sp>
      <p:sp>
        <p:nvSpPr>
          <p:cNvPr id="9220" name="Text Box 4"/>
          <p:cNvSpPr txBox="1">
            <a:spLocks noChangeArrowheads="1"/>
          </p:cNvSpPr>
          <p:nvPr/>
        </p:nvSpPr>
        <p:spPr bwMode="auto">
          <a:xfrm>
            <a:off x="1981200" y="928688"/>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dirty="0" smtClean="0">
                <a:solidFill>
                  <a:srgbClr val="990000"/>
                </a:solidFill>
                <a:latin typeface="Times New Roman" pitchFamily="18" charset="0"/>
              </a:rPr>
              <a:t> </a:t>
            </a:r>
            <a:r>
              <a:rPr lang="en-US" sz="2800" b="1" i="1" dirty="0" err="1">
                <a:solidFill>
                  <a:srgbClr val="000066"/>
                </a:solidFill>
                <a:latin typeface="Times New Roman" pitchFamily="18" charset="0"/>
              </a:rPr>
              <a:t>Thường</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thức</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mĩ</a:t>
            </a:r>
            <a:r>
              <a:rPr lang="en-US" sz="2800" b="1" i="1" dirty="0">
                <a:solidFill>
                  <a:srgbClr val="000066"/>
                </a:solidFill>
                <a:latin typeface="Times New Roman" pitchFamily="18" charset="0"/>
              </a:rPr>
              <a:t> </a:t>
            </a:r>
            <a:r>
              <a:rPr lang="en-US" sz="2800" b="1" i="1" dirty="0" err="1">
                <a:solidFill>
                  <a:srgbClr val="000066"/>
                </a:solidFill>
                <a:latin typeface="Times New Roman" pitchFamily="18" charset="0"/>
              </a:rPr>
              <a:t>thuật</a:t>
            </a:r>
            <a:endParaRPr lang="en-US" sz="2800" b="1" i="1" dirty="0">
              <a:solidFill>
                <a:srgbClr val="000066"/>
              </a:solidFill>
              <a:latin typeface="Times New Roman" pitchFamily="18" charset="0"/>
            </a:endParaRPr>
          </a:p>
          <a:p>
            <a:pPr eaLnBrk="1" fontAlgn="base" hangingPunct="1">
              <a:spcBef>
                <a:spcPct val="0"/>
              </a:spcBef>
              <a:spcAft>
                <a:spcPct val="0"/>
              </a:spcAft>
            </a:pP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Xem</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tranh</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phong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cảnh</a:t>
            </a:r>
            <a:endParaRPr lang="en-US" sz="2800" b="1" i="1" dirty="0">
              <a:solidFill>
                <a:srgbClr val="990000"/>
              </a:solidFill>
              <a:latin typeface="Times New Roman" pitchFamily="18" charset="0"/>
            </a:endParaRPr>
          </a:p>
        </p:txBody>
      </p:sp>
      <p:pic>
        <p:nvPicPr>
          <p:cNvPr id="9221" name="Picture 5" descr="20261881_images347000_ntc2kt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733800" cy="3276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28575" y="5295900"/>
            <a:ext cx="3962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i="1">
                <a:solidFill>
                  <a:srgbClr val="990000"/>
                </a:solidFill>
                <a:latin typeface="Times New Roman" pitchFamily="18" charset="0"/>
              </a:rPr>
              <a:t>       </a:t>
            </a:r>
            <a:r>
              <a:rPr lang="en-US" sz="2400" b="1" i="1">
                <a:solidFill>
                  <a:srgbClr val="990000"/>
                </a:solidFill>
                <a:latin typeface="Times New Roman" pitchFamily="18" charset="0"/>
              </a:rPr>
              <a:t>Phong cảnh Sài Sơn</a:t>
            </a:r>
          </a:p>
          <a:p>
            <a:pPr eaLnBrk="1" fontAlgn="base" hangingPunct="1">
              <a:spcBef>
                <a:spcPct val="0"/>
              </a:spcBef>
              <a:spcAft>
                <a:spcPct val="0"/>
              </a:spcAft>
            </a:pPr>
            <a:r>
              <a:rPr lang="en-US" sz="2000" b="1">
                <a:solidFill>
                  <a:srgbClr val="000066"/>
                </a:solidFill>
                <a:latin typeface="Times New Roman" pitchFamily="18" charset="0"/>
              </a:rPr>
              <a:t>Tranh khắc gỗ màu của họa sĩ </a:t>
            </a:r>
          </a:p>
          <a:p>
            <a:pPr eaLnBrk="1" fontAlgn="base" hangingPunct="1">
              <a:spcBef>
                <a:spcPct val="0"/>
              </a:spcBef>
              <a:spcAft>
                <a:spcPct val="0"/>
              </a:spcAft>
            </a:pPr>
            <a:r>
              <a:rPr lang="en-US" sz="2000" b="1">
                <a:solidFill>
                  <a:srgbClr val="000066"/>
                </a:solidFill>
                <a:latin typeface="Times New Roman" pitchFamily="18" charset="0"/>
              </a:rPr>
              <a:t>Nguyễn Tiến Chung (1913 – 1976)</a:t>
            </a:r>
          </a:p>
        </p:txBody>
      </p:sp>
      <p:sp>
        <p:nvSpPr>
          <p:cNvPr id="11271" name="AutoShape 7"/>
          <p:cNvSpPr>
            <a:spLocks noChangeArrowheads="1"/>
          </p:cNvSpPr>
          <p:nvPr/>
        </p:nvSpPr>
        <p:spPr bwMode="auto">
          <a:xfrm>
            <a:off x="4038600" y="1905000"/>
            <a:ext cx="4800600" cy="3657600"/>
          </a:xfrm>
          <a:prstGeom prst="roundRect">
            <a:avLst>
              <a:gd name="adj" fmla="val 16667"/>
            </a:avLst>
          </a:prstGeom>
          <a:solidFill>
            <a:schemeClr val="bg1"/>
          </a:solidFill>
          <a:ln w="28575">
            <a:solidFill>
              <a:srgbClr val="990000"/>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1272" name="Text Box 8"/>
          <p:cNvSpPr txBox="1">
            <a:spLocks noChangeArrowheads="1"/>
          </p:cNvSpPr>
          <p:nvPr/>
        </p:nvSpPr>
        <p:spPr bwMode="auto">
          <a:xfrm>
            <a:off x="4343400" y="20574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-Trong tranh có người, cây, nhà, ao làng…</a:t>
            </a:r>
          </a:p>
        </p:txBody>
      </p:sp>
      <p:sp>
        <p:nvSpPr>
          <p:cNvPr id="11273" name="Text Box 9"/>
          <p:cNvSpPr txBox="1">
            <a:spLocks noChangeArrowheads="1"/>
          </p:cNvSpPr>
          <p:nvPr/>
        </p:nvSpPr>
        <p:spPr bwMode="auto">
          <a:xfrm>
            <a:off x="4343400" y="2819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-Tranh vẽ đề tài nông thôn.</a:t>
            </a:r>
          </a:p>
        </p:txBody>
      </p:sp>
      <p:sp>
        <p:nvSpPr>
          <p:cNvPr id="11274" name="Text Box 10"/>
          <p:cNvSpPr txBox="1">
            <a:spLocks noChangeArrowheads="1"/>
          </p:cNvSpPr>
          <p:nvPr/>
        </p:nvSpPr>
        <p:spPr bwMode="auto">
          <a:xfrm>
            <a:off x="4343400" y="32004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-Màu sắc trong tranh tươi sáng, nhẹ nhàng…</a:t>
            </a:r>
          </a:p>
        </p:txBody>
      </p:sp>
      <p:sp>
        <p:nvSpPr>
          <p:cNvPr id="11275" name="Text Box 11"/>
          <p:cNvSpPr txBox="1">
            <a:spLocks noChangeArrowheads="1"/>
          </p:cNvSpPr>
          <p:nvPr/>
        </p:nvSpPr>
        <p:spPr bwMode="auto">
          <a:xfrm>
            <a:off x="4343400" y="3886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-Hình ảnh chính trong tranh là phong cảnh làng quê.</a:t>
            </a:r>
          </a:p>
        </p:txBody>
      </p:sp>
      <p:sp>
        <p:nvSpPr>
          <p:cNvPr id="11276" name="Text Box 12"/>
          <p:cNvSpPr txBox="1">
            <a:spLocks noChangeArrowheads="1"/>
          </p:cNvSpPr>
          <p:nvPr/>
        </p:nvSpPr>
        <p:spPr bwMode="auto">
          <a:xfrm>
            <a:off x="4343400" y="45720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66"/>
                </a:solidFill>
                <a:latin typeface="Times New Roman" pitchFamily="18" charset="0"/>
              </a:rPr>
              <a:t>-Trong bức tranh có hình ảnh các cô gái ở bên ao làng.</a:t>
            </a:r>
          </a:p>
        </p:txBody>
      </p:sp>
      <p:sp>
        <p:nvSpPr>
          <p:cNvPr id="14" name="Text Box 5"/>
          <p:cNvSpPr txBox="1">
            <a:spLocks noChangeArrowheads="1"/>
          </p:cNvSpPr>
          <p:nvPr/>
        </p:nvSpPr>
        <p:spPr bwMode="auto">
          <a:xfrm>
            <a:off x="2209800" y="-33010"/>
            <a:ext cx="5417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err="1">
                <a:solidFill>
                  <a:schemeClr val="bg1"/>
                </a:solidFill>
                <a:latin typeface="Times New Roman" pitchFamily="18" charset="0"/>
              </a:rPr>
              <a:t>Thứ</a:t>
            </a:r>
            <a:r>
              <a:rPr lang="en-US" sz="2800" b="1" i="1" dirty="0">
                <a:solidFill>
                  <a:schemeClr val="bg1"/>
                </a:solidFill>
                <a:latin typeface="Times New Roman" pitchFamily="18" charset="0"/>
              </a:rPr>
              <a:t> </a:t>
            </a:r>
            <a:r>
              <a:rPr lang="en-US" sz="2800" b="1" i="1" dirty="0" err="1" smtClean="0">
                <a:solidFill>
                  <a:schemeClr val="bg1"/>
                </a:solidFill>
                <a:latin typeface="Times New Roman" pitchFamily="18" charset="0"/>
              </a:rPr>
              <a:t>tư</a:t>
            </a:r>
            <a:r>
              <a:rPr lang="en-US" sz="2800" b="1" i="1" dirty="0" smtClean="0">
                <a:solidFill>
                  <a:schemeClr val="bg1"/>
                </a:solidFill>
                <a:latin typeface="Times New Roman" pitchFamily="18" charset="0"/>
              </a:rPr>
              <a:t> </a:t>
            </a:r>
            <a:r>
              <a:rPr lang="en-US" sz="2800" b="1" i="1" dirty="0" err="1">
                <a:solidFill>
                  <a:schemeClr val="bg1"/>
                </a:solidFill>
                <a:latin typeface="Times New Roman" pitchFamily="18" charset="0"/>
              </a:rPr>
              <a:t>ngày</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24 </a:t>
            </a:r>
            <a:r>
              <a:rPr lang="en-US" sz="2800" b="1" i="1" dirty="0" err="1">
                <a:solidFill>
                  <a:schemeClr val="bg1"/>
                </a:solidFill>
                <a:latin typeface="Times New Roman" pitchFamily="18" charset="0"/>
              </a:rPr>
              <a:t>tháng</a:t>
            </a:r>
            <a:r>
              <a:rPr lang="en-US" sz="2800" b="1" i="1" dirty="0">
                <a:solidFill>
                  <a:schemeClr val="bg1"/>
                </a:solidFill>
                <a:latin typeface="Times New Roman" pitchFamily="18" charset="0"/>
              </a:rPr>
              <a:t> </a:t>
            </a:r>
            <a:r>
              <a:rPr lang="en-US" sz="2800" b="1" i="1" dirty="0" smtClean="0">
                <a:solidFill>
                  <a:schemeClr val="bg1"/>
                </a:solidFill>
                <a:latin typeface="Times New Roman" pitchFamily="18" charset="0"/>
              </a:rPr>
              <a:t>2 </a:t>
            </a:r>
            <a:r>
              <a:rPr lang="en-US" sz="2800" b="1" i="1" dirty="0" err="1" smtClean="0">
                <a:solidFill>
                  <a:schemeClr val="bg1"/>
                </a:solidFill>
                <a:latin typeface="Times New Roman" pitchFamily="18" charset="0"/>
              </a:rPr>
              <a:t>năm</a:t>
            </a:r>
            <a:r>
              <a:rPr lang="en-US" sz="2800" b="1" i="1" dirty="0" smtClean="0">
                <a:solidFill>
                  <a:schemeClr val="bg1"/>
                </a:solidFill>
                <a:latin typeface="Times New Roman" pitchFamily="18" charset="0"/>
              </a:rPr>
              <a:t> </a:t>
            </a:r>
            <a:r>
              <a:rPr lang="en-US" sz="2800" b="1" i="1" dirty="0">
                <a:solidFill>
                  <a:schemeClr val="bg1"/>
                </a:solidFill>
                <a:latin typeface="Times New Roman" pitchFamily="18" charset="0"/>
              </a:rPr>
              <a:t>2021</a:t>
            </a:r>
          </a:p>
        </p:txBody>
      </p:sp>
    </p:spTree>
    <p:extLst>
      <p:ext uri="{BB962C8B-B14F-4D97-AF65-F5344CB8AC3E}">
        <p14:creationId xmlns:p14="http://schemas.microsoft.com/office/powerpoint/2010/main" val="1812020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edge">
                                      <p:cBhvr>
                                        <p:cTn id="7" dur="2000"/>
                                        <p:tgtEl>
                                          <p:spTgt spid="11271"/>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1272">
                                            <p:txEl>
                                              <p:pRg st="0" end="0"/>
                                            </p:txEl>
                                          </p:spTgt>
                                        </p:tgtEl>
                                        <p:attrNameLst>
                                          <p:attrName>style.visibility</p:attrName>
                                        </p:attrNameLst>
                                      </p:cBhvr>
                                      <p:to>
                                        <p:strVal val="visible"/>
                                      </p:to>
                                    </p:set>
                                    <p:animEffect transition="in" filter="checkerboard(across)">
                                      <p:cBhvr>
                                        <p:cTn id="11" dur="500"/>
                                        <p:tgtEl>
                                          <p:spTgt spid="11272">
                                            <p:txEl>
                                              <p:pRg st="0" end="0"/>
                                            </p:txEl>
                                          </p:spTgt>
                                        </p:tgtEl>
                                      </p:cBhvr>
                                    </p:animEffect>
                                  </p:childTnLst>
                                </p:cTn>
                              </p:par>
                            </p:childTnLst>
                          </p:cTn>
                        </p:par>
                        <p:par>
                          <p:cTn id="12" fill="hold" nodeType="afterGroup">
                            <p:stCondLst>
                              <p:cond delay="2500"/>
                            </p:stCondLst>
                            <p:childTnLst>
                              <p:par>
                                <p:cTn id="13" presetID="5" presetClass="entr" presetSubtype="10" fill="hold" nodeType="afterEffect">
                                  <p:stCondLst>
                                    <p:cond delay="0"/>
                                  </p:stCondLst>
                                  <p:childTnLst>
                                    <p:set>
                                      <p:cBhvr>
                                        <p:cTn id="14" dur="1" fill="hold">
                                          <p:stCondLst>
                                            <p:cond delay="0"/>
                                          </p:stCondLst>
                                        </p:cTn>
                                        <p:tgtEl>
                                          <p:spTgt spid="11273">
                                            <p:txEl>
                                              <p:pRg st="0" end="0"/>
                                            </p:txEl>
                                          </p:spTgt>
                                        </p:tgtEl>
                                        <p:attrNameLst>
                                          <p:attrName>style.visibility</p:attrName>
                                        </p:attrNameLst>
                                      </p:cBhvr>
                                      <p:to>
                                        <p:strVal val="visible"/>
                                      </p:to>
                                    </p:set>
                                    <p:animEffect transition="in" filter="checkerboard(across)">
                                      <p:cBhvr>
                                        <p:cTn id="15" dur="500"/>
                                        <p:tgtEl>
                                          <p:spTgt spid="11273">
                                            <p:txEl>
                                              <p:pRg st="0" end="0"/>
                                            </p:txEl>
                                          </p:spTgt>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11274">
                                            <p:txEl>
                                              <p:pRg st="0" end="0"/>
                                            </p:txEl>
                                          </p:spTgt>
                                        </p:tgtEl>
                                        <p:attrNameLst>
                                          <p:attrName>style.visibility</p:attrName>
                                        </p:attrNameLst>
                                      </p:cBhvr>
                                      <p:to>
                                        <p:strVal val="visible"/>
                                      </p:to>
                                    </p:set>
                                    <p:animEffect transition="in" filter="checkerboard(across)">
                                      <p:cBhvr>
                                        <p:cTn id="19" dur="500"/>
                                        <p:tgtEl>
                                          <p:spTgt spid="11274">
                                            <p:txEl>
                                              <p:pRg st="0" end="0"/>
                                            </p:txEl>
                                          </p:spTgt>
                                        </p:tgtEl>
                                      </p:cBhvr>
                                    </p:animEffect>
                                  </p:childTnLst>
                                </p:cTn>
                              </p:par>
                            </p:childTnLst>
                          </p:cTn>
                        </p:par>
                        <p:par>
                          <p:cTn id="20" fill="hold" nodeType="afterGroup">
                            <p:stCondLst>
                              <p:cond delay="3500"/>
                            </p:stCondLst>
                            <p:childTnLst>
                              <p:par>
                                <p:cTn id="21" presetID="5" presetClass="entr" presetSubtype="10" fill="hold" nodeType="afterEffect">
                                  <p:stCondLst>
                                    <p:cond delay="0"/>
                                  </p:stCondLst>
                                  <p:childTnLst>
                                    <p:set>
                                      <p:cBhvr>
                                        <p:cTn id="22" dur="1" fill="hold">
                                          <p:stCondLst>
                                            <p:cond delay="0"/>
                                          </p:stCondLst>
                                        </p:cTn>
                                        <p:tgtEl>
                                          <p:spTgt spid="11275">
                                            <p:txEl>
                                              <p:pRg st="0" end="0"/>
                                            </p:txEl>
                                          </p:spTgt>
                                        </p:tgtEl>
                                        <p:attrNameLst>
                                          <p:attrName>style.visibility</p:attrName>
                                        </p:attrNameLst>
                                      </p:cBhvr>
                                      <p:to>
                                        <p:strVal val="visible"/>
                                      </p:to>
                                    </p:set>
                                    <p:animEffect transition="in" filter="checkerboard(across)">
                                      <p:cBhvr>
                                        <p:cTn id="23" dur="500"/>
                                        <p:tgtEl>
                                          <p:spTgt spid="11275">
                                            <p:txEl>
                                              <p:pRg st="0" end="0"/>
                                            </p:txEl>
                                          </p:spTgt>
                                        </p:tgtEl>
                                      </p:cBhvr>
                                    </p:animEffect>
                                  </p:childTnLst>
                                </p:cTn>
                              </p:par>
                            </p:childTnLst>
                          </p:cTn>
                        </p:par>
                        <p:par>
                          <p:cTn id="24" fill="hold" nodeType="afterGroup">
                            <p:stCondLst>
                              <p:cond delay="4000"/>
                            </p:stCondLst>
                            <p:childTnLst>
                              <p:par>
                                <p:cTn id="25" presetID="5" presetClass="entr" presetSubtype="10" fill="hold" nodeType="afterEffect">
                                  <p:stCondLst>
                                    <p:cond delay="0"/>
                                  </p:stCondLst>
                                  <p:childTnLst>
                                    <p:set>
                                      <p:cBhvr>
                                        <p:cTn id="26" dur="1" fill="hold">
                                          <p:stCondLst>
                                            <p:cond delay="0"/>
                                          </p:stCondLst>
                                        </p:cTn>
                                        <p:tgtEl>
                                          <p:spTgt spid="11276">
                                            <p:txEl>
                                              <p:pRg st="0" end="0"/>
                                            </p:txEl>
                                          </p:spTgt>
                                        </p:tgtEl>
                                        <p:attrNameLst>
                                          <p:attrName>style.visibility</p:attrName>
                                        </p:attrNameLst>
                                      </p:cBhvr>
                                      <p:to>
                                        <p:strVal val="visible"/>
                                      </p:to>
                                    </p:set>
                                    <p:animEffect transition="in" filter="checkerboard(across)">
                                      <p:cBhvr>
                                        <p:cTn id="27" dur="500"/>
                                        <p:tgtEl>
                                          <p:spTgt spid="112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1.9|1"/>
</p:tagLst>
</file>

<file path=ppt/tags/tag2.xml><?xml version="1.0" encoding="utf-8"?>
<p:tagLst xmlns:a="http://schemas.openxmlformats.org/drawingml/2006/main" xmlns:r="http://schemas.openxmlformats.org/officeDocument/2006/relationships" xmlns:p="http://schemas.openxmlformats.org/presentationml/2006/main">
  <p:tag name="TIMING" val="|1.1|8.4|0.7|5.1|0.9|7.9|3.9|2.2"/>
</p:tagLst>
</file>

<file path=ppt/theme/theme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TotalTime>
  <Words>1318</Words>
  <Application>Microsoft Office PowerPoint</Application>
  <PresentationFormat>On-screen Show (4:3)</PresentationFormat>
  <Paragraphs>157</Paragraphs>
  <Slides>22</Slides>
  <Notes>1</Notes>
  <HiddenSlides>0</HiddenSlides>
  <MMClips>0</MMClips>
  <ScaleCrop>false</ScaleCrop>
  <HeadingPairs>
    <vt:vector size="4" baseType="variant">
      <vt:variant>
        <vt:lpstr>Theme</vt:lpstr>
      </vt:variant>
      <vt:variant>
        <vt:i4>21</vt:i4>
      </vt:variant>
      <vt:variant>
        <vt:lpstr>Slide Titles</vt:lpstr>
      </vt:variant>
      <vt:variant>
        <vt:i4>22</vt:i4>
      </vt:variant>
    </vt:vector>
  </HeadingPairs>
  <TitlesOfParts>
    <vt:vector size="43" baseType="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20_Default Design</vt:lpstr>
      <vt:lpstr>21_Default Design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Một số tranh khắc gỗ màu ở Việt Nam</vt:lpstr>
      <vt:lpstr>PowerPoint Presentation</vt:lpstr>
      <vt:lpstr>PowerPoint Presentation</vt:lpstr>
      <vt:lpstr>PowerPoint Presentation</vt:lpstr>
      <vt:lpstr>PowerPoint Presentation</vt:lpstr>
      <vt:lpstr>PowerPoint Presentation</vt:lpstr>
      <vt:lpstr>PowerPoint Presentation</vt:lpstr>
      <vt:lpstr>Một số hình ảnh về cầu Thê Húc và Hồ Gươm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TGS64-PC</dc:creator>
  <cp:lastModifiedBy>ASUS</cp:lastModifiedBy>
  <cp:revision>19</cp:revision>
  <dcterms:created xsi:type="dcterms:W3CDTF">2006-08-16T00:00:00Z</dcterms:created>
  <dcterms:modified xsi:type="dcterms:W3CDTF">2021-02-20T08:23:46Z</dcterms:modified>
</cp:coreProperties>
</file>